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gi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44950" y="774050"/>
            <a:ext cx="8654100" cy="1872900"/>
          </a:xfrm>
          <a:prstGeom prst="rect">
            <a:avLst/>
          </a:prstGeom>
        </p:spPr>
        <p:txBody>
          <a:bodyPr wrap="square" lIns="91425" tIns="91425" rIns="91425" bIns="91425" anchor="b" anchorCtr="0">
            <a:noAutofit/>
          </a:bodyPr>
          <a:lstStyle/>
          <a:p>
            <a:pPr marL="0" lvl="0" indent="-69850" algn="l" rtl="0">
              <a:spcBef>
                <a:spcPts val="0"/>
              </a:spcBef>
              <a:buClr>
                <a:schemeClr val="dk1"/>
              </a:buClr>
              <a:buSzPts val="1100"/>
              <a:buFont typeface="Arial"/>
              <a:buNone/>
            </a:pPr>
            <a:r>
              <a:rPr lang="en" sz="3600" b="1">
                <a:solidFill>
                  <a:srgbClr val="F1C232"/>
                </a:solidFill>
                <a:latin typeface="Maven Pro"/>
                <a:ea typeface="Maven Pro"/>
                <a:cs typeface="Maven Pro"/>
                <a:sym typeface="Maven Pro"/>
              </a:rPr>
              <a:t>DRUG DEVELOPMENT LIFECYCLE</a:t>
            </a:r>
          </a:p>
          <a:p>
            <a:pPr marL="0" lvl="0" indent="-69850" algn="l" rtl="0">
              <a:spcBef>
                <a:spcPts val="0"/>
              </a:spcBef>
              <a:buClr>
                <a:schemeClr val="dk1"/>
              </a:buClr>
              <a:buSzPts val="1100"/>
              <a:buFont typeface="Arial"/>
              <a:buNone/>
            </a:pPr>
            <a:endParaRPr sz="1400" b="1">
              <a:solidFill>
                <a:srgbClr val="0B5394"/>
              </a:solidFill>
              <a:latin typeface="Maven Pro"/>
              <a:ea typeface="Maven Pro"/>
              <a:cs typeface="Maven Pro"/>
              <a:sym typeface="Maven Pro"/>
            </a:endParaRPr>
          </a:p>
          <a:p>
            <a:pPr marL="0" lvl="0" indent="-69850" algn="l" rtl="0">
              <a:spcBef>
                <a:spcPts val="0"/>
              </a:spcBef>
              <a:buClr>
                <a:schemeClr val="dk1"/>
              </a:buClr>
              <a:buSzPts val="1100"/>
              <a:buFont typeface="Arial"/>
              <a:buNone/>
            </a:pPr>
            <a:r>
              <a:rPr lang="en" sz="1200" b="1">
                <a:solidFill>
                  <a:schemeClr val="accent6"/>
                </a:solidFill>
                <a:latin typeface="Maven Pro"/>
                <a:ea typeface="Maven Pro"/>
                <a:cs typeface="Maven Pro"/>
                <a:sym typeface="Maven Pro"/>
              </a:rPr>
              <a:t>Exploring the adverse effects of drugs eco-system for</a:t>
            </a:r>
          </a:p>
          <a:p>
            <a:pPr marL="0" lvl="0" indent="-69850" algn="l" rtl="0">
              <a:spcBef>
                <a:spcPts val="0"/>
              </a:spcBef>
              <a:buClr>
                <a:schemeClr val="dk1"/>
              </a:buClr>
              <a:buSzPts val="1100"/>
              <a:buFont typeface="Arial"/>
              <a:buNone/>
            </a:pPr>
            <a:r>
              <a:rPr lang="en" sz="1200" b="1">
                <a:solidFill>
                  <a:schemeClr val="accent6"/>
                </a:solidFill>
                <a:latin typeface="Maven Pro"/>
                <a:ea typeface="Maven Pro"/>
                <a:cs typeface="Maven Pro"/>
                <a:sym typeface="Maven Pro"/>
              </a:rPr>
              <a:t>patient centered care.</a:t>
            </a:r>
          </a:p>
          <a:p>
            <a:pPr marL="0" lvl="0" indent="0">
              <a:spcBef>
                <a:spcPts val="0"/>
              </a:spcBef>
              <a:buNone/>
            </a:pPr>
            <a:endParaRPr/>
          </a:p>
        </p:txBody>
      </p:sp>
      <p:sp>
        <p:nvSpPr>
          <p:cNvPr id="55" name="Shape 55"/>
          <p:cNvSpPr txBox="1">
            <a:spLocks noGrp="1"/>
          </p:cNvSpPr>
          <p:nvPr>
            <p:ph type="subTitle" idx="1"/>
          </p:nvPr>
        </p:nvSpPr>
        <p:spPr>
          <a:xfrm>
            <a:off x="4643550" y="2259025"/>
            <a:ext cx="4255500" cy="505200"/>
          </a:xfrm>
          <a:prstGeom prst="rect">
            <a:avLst/>
          </a:prstGeom>
        </p:spPr>
        <p:txBody>
          <a:bodyPr wrap="square" lIns="91425" tIns="91425" rIns="91425" bIns="91425" anchor="t" anchorCtr="0">
            <a:noAutofit/>
          </a:bodyPr>
          <a:lstStyle/>
          <a:p>
            <a:pPr marL="0" lvl="0" indent="0">
              <a:spcBef>
                <a:spcPts val="0"/>
              </a:spcBef>
              <a:buNone/>
            </a:pPr>
            <a:endParaRPr sz="1800"/>
          </a:p>
          <a:p>
            <a:pPr marL="0" lvl="0" indent="0" algn="l" rtl="0">
              <a:spcBef>
                <a:spcPts val="0"/>
              </a:spcBef>
              <a:buNone/>
            </a:pPr>
            <a:endParaRPr sz="1800"/>
          </a:p>
          <a:p>
            <a:pPr marL="0" lvl="0" indent="0" algn="l" rtl="0">
              <a:spcBef>
                <a:spcPts val="0"/>
              </a:spcBef>
              <a:buNone/>
            </a:pPr>
            <a:endParaRPr sz="1800"/>
          </a:p>
          <a:p>
            <a:pPr marL="0" lvl="0" indent="0" algn="l" rtl="0">
              <a:spcBef>
                <a:spcPts val="0"/>
              </a:spcBef>
              <a:buNone/>
            </a:pPr>
            <a:endParaRPr sz="1800"/>
          </a:p>
          <a:p>
            <a:pPr marL="0" lvl="0" indent="0" algn="l" rtl="0">
              <a:spcBef>
                <a:spcPts val="0"/>
              </a:spcBef>
              <a:buNone/>
            </a:pPr>
            <a:endParaRPr sz="1800">
              <a:solidFill>
                <a:srgbClr val="00FF00"/>
              </a:solidFill>
            </a:endParaRPr>
          </a:p>
          <a:p>
            <a:pPr marL="0" lvl="0" indent="0" algn="l" rtl="0">
              <a:spcBef>
                <a:spcPts val="0"/>
              </a:spcBef>
              <a:buNone/>
            </a:pPr>
            <a:r>
              <a:rPr lang="en" sz="1800" b="1">
                <a:solidFill>
                  <a:srgbClr val="F1C232"/>
                </a:solidFill>
              </a:rPr>
              <a:t>Sumanth Hagalavadi Gopalakrishna   Sravya Yella</a:t>
            </a:r>
          </a:p>
          <a:p>
            <a:pPr marL="0" lvl="0" indent="0" algn="l">
              <a:spcBef>
                <a:spcPts val="0"/>
              </a:spcBef>
              <a:buNone/>
            </a:pPr>
            <a:r>
              <a:rPr lang="en" sz="1800" b="1">
                <a:solidFill>
                  <a:srgbClr val="F1C232"/>
                </a:solidFill>
              </a:rPr>
              <a:t>Neelambari Verma</a:t>
            </a:r>
          </a:p>
          <a:p>
            <a:pPr marL="0" lvl="0" indent="0">
              <a:spcBef>
                <a:spcPts val="0"/>
              </a:spcBef>
              <a:buNone/>
            </a:pPr>
            <a:endParaRPr sz="1800">
              <a:solidFill>
                <a:srgbClr val="0B5394"/>
              </a:solidFill>
            </a:endParaRPr>
          </a:p>
        </p:txBody>
      </p:sp>
      <p:sp>
        <p:nvSpPr>
          <p:cNvPr id="56" name="Shape 56"/>
          <p:cNvSpPr txBox="1"/>
          <p:nvPr/>
        </p:nvSpPr>
        <p:spPr>
          <a:xfrm>
            <a:off x="8152500" y="4689125"/>
            <a:ext cx="991500" cy="524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solidFill>
                  <a:srgbClr val="00FF00"/>
                </a:solidFill>
                <a:latin typeface="Lobster"/>
                <a:ea typeface="Lobster"/>
                <a:cs typeface="Lobster"/>
                <a:sym typeface="Lobster"/>
              </a:rPr>
              <a:t>Explorers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8337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Screenshots of the Project</a:t>
            </a:r>
          </a:p>
          <a:p>
            <a:pPr marL="0" lvl="0" indent="0">
              <a:spcBef>
                <a:spcPts val="0"/>
              </a:spcBef>
              <a:buNone/>
            </a:pPr>
            <a:r>
              <a:rPr lang="en" b="1">
                <a:solidFill>
                  <a:srgbClr val="783F04"/>
                </a:solidFill>
                <a:latin typeface="Courier New"/>
                <a:ea typeface="Courier New"/>
                <a:cs typeface="Courier New"/>
                <a:sym typeface="Courier New"/>
              </a:rPr>
              <a:t>Login page: </a:t>
            </a:r>
          </a:p>
        </p:txBody>
      </p:sp>
      <p:sp>
        <p:nvSpPr>
          <p:cNvPr id="131" name="Shape 131"/>
          <p:cNvSpPr txBox="1"/>
          <p:nvPr/>
        </p:nvSpPr>
        <p:spPr>
          <a:xfrm>
            <a:off x="7791075" y="4531650"/>
            <a:ext cx="1271400" cy="524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latin typeface="Lobster"/>
                <a:ea typeface="Lobster"/>
                <a:cs typeface="Lobster"/>
                <a:sym typeface="Lobster"/>
              </a:rPr>
              <a:t>Explorers</a:t>
            </a:r>
          </a:p>
        </p:txBody>
      </p:sp>
      <p:pic>
        <p:nvPicPr>
          <p:cNvPr id="132" name="Shape 132"/>
          <p:cNvPicPr preferRelativeResize="0"/>
          <p:nvPr/>
        </p:nvPicPr>
        <p:blipFill>
          <a:blip r:embed="rId3">
            <a:alphaModFix/>
          </a:blip>
          <a:stretch>
            <a:fillRect/>
          </a:stretch>
        </p:blipFill>
        <p:spPr>
          <a:xfrm>
            <a:off x="1330525" y="1022825"/>
            <a:ext cx="6482950" cy="36942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340050"/>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After logging in</a:t>
            </a:r>
          </a:p>
        </p:txBody>
      </p:sp>
      <p:pic>
        <p:nvPicPr>
          <p:cNvPr id="138" name="Shape 138"/>
          <p:cNvPicPr preferRelativeResize="0"/>
          <p:nvPr/>
        </p:nvPicPr>
        <p:blipFill>
          <a:blip r:embed="rId3">
            <a:alphaModFix/>
          </a:blip>
          <a:stretch>
            <a:fillRect/>
          </a:stretch>
        </p:blipFill>
        <p:spPr>
          <a:xfrm>
            <a:off x="1410050" y="912750"/>
            <a:ext cx="6698564"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85375" y="28427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Drug Management Organisation</a:t>
            </a:r>
          </a:p>
        </p:txBody>
      </p:sp>
      <p:pic>
        <p:nvPicPr>
          <p:cNvPr id="144" name="Shape 144"/>
          <p:cNvPicPr preferRelativeResize="0"/>
          <p:nvPr/>
        </p:nvPicPr>
        <p:blipFill>
          <a:blip r:embed="rId3">
            <a:alphaModFix/>
          </a:blip>
          <a:stretch>
            <a:fillRect/>
          </a:stretch>
        </p:blipFill>
        <p:spPr>
          <a:xfrm>
            <a:off x="1210575" y="942400"/>
            <a:ext cx="6805484"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19052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Pharma Request</a:t>
            </a:r>
          </a:p>
        </p:txBody>
      </p:sp>
      <p:pic>
        <p:nvPicPr>
          <p:cNvPr id="150" name="Shape 150"/>
          <p:cNvPicPr preferRelativeResize="0"/>
          <p:nvPr/>
        </p:nvPicPr>
        <p:blipFill>
          <a:blip r:embed="rId3">
            <a:alphaModFix/>
          </a:blip>
          <a:stretch>
            <a:fillRect/>
          </a:stretch>
        </p:blipFill>
        <p:spPr>
          <a:xfrm>
            <a:off x="187525" y="948600"/>
            <a:ext cx="4179097" cy="3369651"/>
          </a:xfrm>
          <a:prstGeom prst="rect">
            <a:avLst/>
          </a:prstGeom>
          <a:noFill/>
          <a:ln>
            <a:noFill/>
          </a:ln>
        </p:spPr>
      </p:pic>
      <p:pic>
        <p:nvPicPr>
          <p:cNvPr id="151" name="Shape 151"/>
          <p:cNvPicPr preferRelativeResize="0"/>
          <p:nvPr/>
        </p:nvPicPr>
        <p:blipFill>
          <a:blip r:embed="rId4">
            <a:alphaModFix/>
          </a:blip>
          <a:stretch>
            <a:fillRect/>
          </a:stretch>
        </p:blipFill>
        <p:spPr>
          <a:xfrm>
            <a:off x="4594325" y="948600"/>
            <a:ext cx="4371923" cy="3369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19052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Pre Clinical Public Sector Work Area</a:t>
            </a:r>
          </a:p>
        </p:txBody>
      </p:sp>
      <p:pic>
        <p:nvPicPr>
          <p:cNvPr id="157" name="Shape 157"/>
          <p:cNvPicPr preferRelativeResize="0"/>
          <p:nvPr/>
        </p:nvPicPr>
        <p:blipFill>
          <a:blip r:embed="rId3">
            <a:alphaModFix/>
          </a:blip>
          <a:stretch>
            <a:fillRect/>
          </a:stretch>
        </p:blipFill>
        <p:spPr>
          <a:xfrm>
            <a:off x="400200" y="908925"/>
            <a:ext cx="8127050"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71975" y="150350"/>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Pre Clinical Trial Organization</a:t>
            </a:r>
          </a:p>
        </p:txBody>
      </p:sp>
      <p:pic>
        <p:nvPicPr>
          <p:cNvPr id="163" name="Shape 163"/>
          <p:cNvPicPr preferRelativeResize="0"/>
          <p:nvPr/>
        </p:nvPicPr>
        <p:blipFill>
          <a:blip r:embed="rId3">
            <a:alphaModFix/>
          </a:blip>
          <a:stretch>
            <a:fillRect/>
          </a:stretch>
        </p:blipFill>
        <p:spPr>
          <a:xfrm>
            <a:off x="185875" y="808475"/>
            <a:ext cx="3109174" cy="1977250"/>
          </a:xfrm>
          <a:prstGeom prst="rect">
            <a:avLst/>
          </a:prstGeom>
          <a:noFill/>
          <a:ln>
            <a:noFill/>
          </a:ln>
        </p:spPr>
      </p:pic>
      <p:pic>
        <p:nvPicPr>
          <p:cNvPr id="164" name="Shape 164"/>
          <p:cNvPicPr preferRelativeResize="0"/>
          <p:nvPr/>
        </p:nvPicPr>
        <p:blipFill>
          <a:blip r:embed="rId4">
            <a:alphaModFix/>
          </a:blip>
          <a:stretch>
            <a:fillRect/>
          </a:stretch>
        </p:blipFill>
        <p:spPr>
          <a:xfrm>
            <a:off x="3603125" y="1170125"/>
            <a:ext cx="5388474" cy="3477773"/>
          </a:xfrm>
          <a:prstGeom prst="rect">
            <a:avLst/>
          </a:prstGeom>
          <a:noFill/>
          <a:ln>
            <a:noFill/>
          </a:ln>
        </p:spPr>
      </p:pic>
      <p:cxnSp>
        <p:nvCxnSpPr>
          <p:cNvPr id="165" name="Shape 165"/>
          <p:cNvCxnSpPr/>
          <p:nvPr/>
        </p:nvCxnSpPr>
        <p:spPr>
          <a:xfrm>
            <a:off x="1948900" y="2926700"/>
            <a:ext cx="1473300" cy="9645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58600" y="19722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Email Request</a:t>
            </a:r>
          </a:p>
        </p:txBody>
      </p:sp>
      <p:pic>
        <p:nvPicPr>
          <p:cNvPr id="171" name="Shape 171"/>
          <p:cNvPicPr preferRelativeResize="0"/>
          <p:nvPr/>
        </p:nvPicPr>
        <p:blipFill>
          <a:blip r:embed="rId3">
            <a:alphaModFix/>
          </a:blip>
          <a:stretch>
            <a:fillRect/>
          </a:stretch>
        </p:blipFill>
        <p:spPr>
          <a:xfrm>
            <a:off x="1513175" y="769925"/>
            <a:ext cx="5238902" cy="382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19052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rPr>
              <a:t>Final Score Using Naranjo Algorithm</a:t>
            </a:r>
          </a:p>
        </p:txBody>
      </p:sp>
      <p:pic>
        <p:nvPicPr>
          <p:cNvPr id="177" name="Shape 177"/>
          <p:cNvPicPr preferRelativeResize="0"/>
          <p:nvPr/>
        </p:nvPicPr>
        <p:blipFill>
          <a:blip r:embed="rId3">
            <a:alphaModFix/>
          </a:blip>
          <a:stretch>
            <a:fillRect/>
          </a:stretch>
        </p:blipFill>
        <p:spPr>
          <a:xfrm>
            <a:off x="774825" y="835250"/>
            <a:ext cx="6443677" cy="3566624"/>
          </a:xfrm>
          <a:prstGeom prst="rect">
            <a:avLst/>
          </a:prstGeom>
          <a:noFill/>
          <a:ln>
            <a:noFill/>
          </a:ln>
        </p:spPr>
      </p:pic>
      <p:sp>
        <p:nvSpPr>
          <p:cNvPr id="178" name="Shape 178"/>
          <p:cNvSpPr/>
          <p:nvPr/>
        </p:nvSpPr>
        <p:spPr>
          <a:xfrm>
            <a:off x="3522100" y="2833350"/>
            <a:ext cx="2374920" cy="393606"/>
          </a:xfrm>
          <a:prstGeom prst="flowChartTermina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79" name="Shape 179"/>
          <p:cNvSpPr/>
          <p:nvPr/>
        </p:nvSpPr>
        <p:spPr>
          <a:xfrm>
            <a:off x="6169700" y="575700"/>
            <a:ext cx="1836900" cy="8352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a:t>Drug is approved or banned based on the Adverse effect Score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418850" y="17712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rPr>
              <a:t>Post Clinical Trial Process Panel</a:t>
            </a:r>
          </a:p>
        </p:txBody>
      </p:sp>
      <p:pic>
        <p:nvPicPr>
          <p:cNvPr id="185" name="Shape 185"/>
          <p:cNvPicPr preferRelativeResize="0"/>
          <p:nvPr/>
        </p:nvPicPr>
        <p:blipFill>
          <a:blip r:embed="rId3">
            <a:alphaModFix/>
          </a:blip>
          <a:stretch>
            <a:fillRect/>
          </a:stretch>
        </p:blipFill>
        <p:spPr>
          <a:xfrm>
            <a:off x="949375" y="749825"/>
            <a:ext cx="6841173" cy="3829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163750"/>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Post Clinical Trial Calculation Panel</a:t>
            </a:r>
          </a:p>
        </p:txBody>
      </p:sp>
      <p:pic>
        <p:nvPicPr>
          <p:cNvPr id="191" name="Shape 191"/>
          <p:cNvPicPr preferRelativeResize="0"/>
          <p:nvPr/>
        </p:nvPicPr>
        <p:blipFill>
          <a:blip r:embed="rId3">
            <a:alphaModFix/>
          </a:blip>
          <a:stretch>
            <a:fillRect/>
          </a:stretch>
        </p:blipFill>
        <p:spPr>
          <a:xfrm>
            <a:off x="174150" y="1198800"/>
            <a:ext cx="4380022" cy="3596427"/>
          </a:xfrm>
          <a:prstGeom prst="rect">
            <a:avLst/>
          </a:prstGeom>
          <a:noFill/>
          <a:ln>
            <a:noFill/>
          </a:ln>
        </p:spPr>
      </p:pic>
      <p:pic>
        <p:nvPicPr>
          <p:cNvPr id="192" name="Shape 192"/>
          <p:cNvPicPr preferRelativeResize="0"/>
          <p:nvPr/>
        </p:nvPicPr>
        <p:blipFill>
          <a:blip r:embed="rId4">
            <a:alphaModFix/>
          </a:blip>
          <a:stretch>
            <a:fillRect/>
          </a:stretch>
        </p:blipFill>
        <p:spPr>
          <a:xfrm>
            <a:off x="4625975" y="1480100"/>
            <a:ext cx="4238375" cy="3315125"/>
          </a:xfrm>
          <a:prstGeom prst="rect">
            <a:avLst/>
          </a:prstGeom>
          <a:noFill/>
          <a:ln>
            <a:noFill/>
          </a:ln>
        </p:spPr>
      </p:pic>
      <p:sp>
        <p:nvSpPr>
          <p:cNvPr id="193" name="Shape 193"/>
          <p:cNvSpPr/>
          <p:nvPr/>
        </p:nvSpPr>
        <p:spPr>
          <a:xfrm>
            <a:off x="3074750" y="696525"/>
            <a:ext cx="2664900" cy="8397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a:t>Calculation of adverse effects of drug is performed based on multi-threading feature.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28425" y="549475"/>
            <a:ext cx="7030500" cy="999300"/>
          </a:xfrm>
          <a:prstGeom prst="rect">
            <a:avLst/>
          </a:prstGeom>
        </p:spPr>
        <p:txBody>
          <a:bodyPr wrap="square" lIns="91425" tIns="91425" rIns="91425" bIns="91425" anchor="t" anchorCtr="0">
            <a:noAutofit/>
          </a:bodyPr>
          <a:lstStyle/>
          <a:p>
            <a:pPr marL="0" lvl="0" indent="0">
              <a:spcBef>
                <a:spcPts val="0"/>
              </a:spcBef>
              <a:buNone/>
            </a:pPr>
            <a:r>
              <a:rPr lang="en" sz="2400" b="1">
                <a:solidFill>
                  <a:srgbClr val="783F04"/>
                </a:solidFill>
                <a:latin typeface="Courier New"/>
                <a:ea typeface="Courier New"/>
                <a:cs typeface="Courier New"/>
                <a:sym typeface="Courier New"/>
              </a:rPr>
              <a:t>Description</a:t>
            </a:r>
          </a:p>
        </p:txBody>
      </p:sp>
      <p:sp>
        <p:nvSpPr>
          <p:cNvPr id="62" name="Shape 62"/>
          <p:cNvSpPr txBox="1">
            <a:spLocks noGrp="1"/>
          </p:cNvSpPr>
          <p:nvPr>
            <p:ph type="body" idx="1"/>
          </p:nvPr>
        </p:nvSpPr>
        <p:spPr>
          <a:xfrm>
            <a:off x="657975" y="1389400"/>
            <a:ext cx="4249200" cy="2541600"/>
          </a:xfrm>
          <a:prstGeom prst="rect">
            <a:avLst/>
          </a:prstGeom>
        </p:spPr>
        <p:txBody>
          <a:bodyPr wrap="square" lIns="91425" tIns="91425" rIns="91425" bIns="91425" anchor="t" anchorCtr="0">
            <a:noAutofit/>
          </a:bodyPr>
          <a:lstStyle/>
          <a:p>
            <a:pPr marL="0" lvl="0" indent="0">
              <a:spcBef>
                <a:spcPts val="0"/>
              </a:spcBef>
              <a:buNone/>
            </a:pPr>
            <a:r>
              <a:rPr lang="en" sz="1800" b="1">
                <a:solidFill>
                  <a:srgbClr val="20124D"/>
                </a:solidFill>
                <a:latin typeface="Calibri"/>
                <a:ea typeface="Calibri"/>
                <a:cs typeface="Calibri"/>
                <a:sym typeface="Calibri"/>
              </a:rPr>
              <a:t>The project is a Drug Development life cycle ecosystem that work on the creation of drugs</a:t>
            </a:r>
            <a:r>
              <a:rPr lang="en" b="1">
                <a:solidFill>
                  <a:srgbClr val="20124D"/>
                </a:solidFill>
                <a:latin typeface="Calibri"/>
                <a:ea typeface="Calibri"/>
                <a:cs typeface="Calibri"/>
                <a:sym typeface="Calibri"/>
              </a:rPr>
              <a:t> and</a:t>
            </a:r>
            <a:r>
              <a:rPr lang="en" sz="1800" b="1">
                <a:solidFill>
                  <a:srgbClr val="20124D"/>
                </a:solidFill>
                <a:latin typeface="Calibri"/>
                <a:ea typeface="Calibri"/>
                <a:cs typeface="Calibri"/>
                <a:sym typeface="Calibri"/>
              </a:rPr>
              <a:t> adverse effects of drugs on the patient's. Also action taken and penalties that have been charged by the administration i.e. FDA (Food and Drug Administration) on drug companies to solve issues. The drug is approved/denied based on the adverse effects on the individual cases in history.</a:t>
            </a:r>
          </a:p>
          <a:p>
            <a:pPr marL="0" lvl="0" indent="0">
              <a:spcBef>
                <a:spcPts val="0"/>
              </a:spcBef>
              <a:buNone/>
            </a:pPr>
            <a:endParaRPr sz="1800">
              <a:latin typeface="Calibri"/>
              <a:ea typeface="Calibri"/>
              <a:cs typeface="Calibri"/>
              <a:sym typeface="Calibri"/>
            </a:endParaRPr>
          </a:p>
          <a:p>
            <a:pPr marL="0" lvl="0" indent="0">
              <a:spcBef>
                <a:spcPts val="0"/>
              </a:spcBef>
              <a:buNone/>
            </a:pPr>
            <a:endParaRPr sz="1800">
              <a:latin typeface="Calibri"/>
              <a:ea typeface="Calibri"/>
              <a:cs typeface="Calibri"/>
              <a:sym typeface="Calibri"/>
            </a:endParaRPr>
          </a:p>
        </p:txBody>
      </p:sp>
      <p:sp>
        <p:nvSpPr>
          <p:cNvPr id="63" name="Shape 63"/>
          <p:cNvSpPr txBox="1"/>
          <p:nvPr/>
        </p:nvSpPr>
        <p:spPr>
          <a:xfrm>
            <a:off x="8106000" y="4515175"/>
            <a:ext cx="858000" cy="524700"/>
          </a:xfrm>
          <a:prstGeom prst="rect">
            <a:avLst/>
          </a:prstGeom>
          <a:noFill/>
          <a:ln>
            <a:noFill/>
          </a:ln>
        </p:spPr>
        <p:txBody>
          <a:bodyPr wrap="square" lIns="91425" tIns="91425" rIns="91425" bIns="91425" anchor="t" anchorCtr="0">
            <a:noAutofit/>
          </a:bodyPr>
          <a:lstStyle/>
          <a:p>
            <a:pPr marL="0" lvl="0" indent="0">
              <a:spcBef>
                <a:spcPts val="0"/>
              </a:spcBef>
              <a:buNone/>
            </a:pPr>
            <a:r>
              <a:rPr lang="en">
                <a:latin typeface="Lobster"/>
                <a:ea typeface="Lobster"/>
                <a:cs typeface="Lobster"/>
                <a:sym typeface="Lobster"/>
              </a:rPr>
              <a:t>Explorers</a:t>
            </a:r>
          </a:p>
        </p:txBody>
      </p:sp>
      <p:pic>
        <p:nvPicPr>
          <p:cNvPr id="64" name="Shape 64"/>
          <p:cNvPicPr preferRelativeResize="0"/>
          <p:nvPr/>
        </p:nvPicPr>
        <p:blipFill>
          <a:blip r:embed="rId3">
            <a:alphaModFix/>
          </a:blip>
          <a:stretch>
            <a:fillRect/>
          </a:stretch>
        </p:blipFill>
        <p:spPr>
          <a:xfrm>
            <a:off x="5558175" y="1141550"/>
            <a:ext cx="3508550" cy="3215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702950" y="150350"/>
            <a:ext cx="73923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980000"/>
                </a:solidFill>
                <a:latin typeface="Courier New"/>
                <a:ea typeface="Courier New"/>
                <a:cs typeface="Courier New"/>
                <a:sym typeface="Courier New"/>
              </a:rPr>
              <a:t>Final Score in Pie and Bar Chart</a:t>
            </a:r>
          </a:p>
        </p:txBody>
      </p:sp>
      <p:pic>
        <p:nvPicPr>
          <p:cNvPr id="199" name="Shape 199"/>
          <p:cNvPicPr preferRelativeResize="0"/>
          <p:nvPr/>
        </p:nvPicPr>
        <p:blipFill>
          <a:blip r:embed="rId3">
            <a:alphaModFix/>
          </a:blip>
          <a:stretch>
            <a:fillRect/>
          </a:stretch>
        </p:blipFill>
        <p:spPr>
          <a:xfrm>
            <a:off x="796725" y="823500"/>
            <a:ext cx="6205806" cy="38209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1700" y="163750"/>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Email Request </a:t>
            </a:r>
          </a:p>
        </p:txBody>
      </p:sp>
      <p:pic>
        <p:nvPicPr>
          <p:cNvPr id="205" name="Shape 205"/>
          <p:cNvPicPr preferRelativeResize="0"/>
          <p:nvPr/>
        </p:nvPicPr>
        <p:blipFill>
          <a:blip r:embed="rId3">
            <a:alphaModFix/>
          </a:blip>
          <a:stretch>
            <a:fillRect/>
          </a:stretch>
        </p:blipFill>
        <p:spPr>
          <a:xfrm>
            <a:off x="276650" y="781700"/>
            <a:ext cx="4324375" cy="2185201"/>
          </a:xfrm>
          <a:prstGeom prst="rect">
            <a:avLst/>
          </a:prstGeom>
          <a:noFill/>
          <a:ln>
            <a:noFill/>
          </a:ln>
        </p:spPr>
      </p:pic>
      <p:pic>
        <p:nvPicPr>
          <p:cNvPr id="206" name="Shape 206"/>
          <p:cNvPicPr preferRelativeResize="0"/>
          <p:nvPr/>
        </p:nvPicPr>
        <p:blipFill>
          <a:blip r:embed="rId4">
            <a:alphaModFix/>
          </a:blip>
          <a:stretch>
            <a:fillRect/>
          </a:stretch>
        </p:blipFill>
        <p:spPr>
          <a:xfrm>
            <a:off x="4725000" y="1814450"/>
            <a:ext cx="4107297" cy="2438201"/>
          </a:xfrm>
          <a:prstGeom prst="rect">
            <a:avLst/>
          </a:prstGeom>
          <a:noFill/>
          <a:ln>
            <a:noFill/>
          </a:ln>
        </p:spPr>
      </p:pic>
      <p:sp>
        <p:nvSpPr>
          <p:cNvPr id="207" name="Shape 207"/>
          <p:cNvSpPr/>
          <p:nvPr/>
        </p:nvSpPr>
        <p:spPr>
          <a:xfrm>
            <a:off x="5481525" y="502300"/>
            <a:ext cx="2367600" cy="9282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a:t>Email Request with loading feature based on threads.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p:cNvPicPr preferRelativeResize="0"/>
          <p:nvPr/>
        </p:nvPicPr>
        <p:blipFill>
          <a:blip r:embed="rId3">
            <a:alphaModFix/>
          </a:blip>
          <a:stretch>
            <a:fillRect/>
          </a:stretch>
        </p:blipFill>
        <p:spPr>
          <a:xfrm>
            <a:off x="623000" y="802575"/>
            <a:ext cx="7449603" cy="4166798"/>
          </a:xfrm>
          <a:prstGeom prst="rect">
            <a:avLst/>
          </a:prstGeom>
          <a:noFill/>
          <a:ln>
            <a:noFill/>
          </a:ln>
        </p:spPr>
      </p:pic>
      <p:sp>
        <p:nvSpPr>
          <p:cNvPr id="213" name="Shape 213"/>
          <p:cNvSpPr txBox="1">
            <a:spLocks noGrp="1"/>
          </p:cNvSpPr>
          <p:nvPr>
            <p:ph type="title"/>
          </p:nvPr>
        </p:nvSpPr>
        <p:spPr>
          <a:xfrm>
            <a:off x="541750" y="170425"/>
            <a:ext cx="7976700" cy="572700"/>
          </a:xfrm>
          <a:prstGeom prst="rect">
            <a:avLst/>
          </a:prstGeom>
        </p:spPr>
        <p:txBody>
          <a:bodyPr wrap="square" lIns="91425" tIns="91425" rIns="91425" bIns="91425" anchor="t" anchorCtr="0">
            <a:noAutofit/>
          </a:bodyPr>
          <a:lstStyle/>
          <a:p>
            <a:pPr marL="0" lvl="0" indent="-69850" rtl="0">
              <a:spcBef>
                <a:spcPts val="0"/>
              </a:spcBef>
              <a:buClr>
                <a:schemeClr val="dk1"/>
              </a:buClr>
              <a:buSzPts val="1100"/>
              <a:buFont typeface="Arial"/>
              <a:buNone/>
            </a:pPr>
            <a:r>
              <a:rPr lang="en" b="1">
                <a:solidFill>
                  <a:srgbClr val="980000"/>
                </a:solidFill>
                <a:latin typeface="Courier New"/>
                <a:ea typeface="Courier New"/>
                <a:cs typeface="Courier New"/>
                <a:sym typeface="Courier New"/>
              </a:rPr>
              <a:t>Penalty for banned drugs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541750" y="170425"/>
            <a:ext cx="79767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 b="1">
                <a:solidFill>
                  <a:srgbClr val="980000"/>
                </a:solidFill>
                <a:latin typeface="Courier New"/>
                <a:ea typeface="Courier New"/>
                <a:cs typeface="Courier New"/>
                <a:sym typeface="Courier New"/>
              </a:rPr>
              <a:t>Insurance Organization Work Area</a:t>
            </a:r>
          </a:p>
        </p:txBody>
      </p:sp>
      <p:pic>
        <p:nvPicPr>
          <p:cNvPr id="219" name="Shape 219"/>
          <p:cNvPicPr preferRelativeResize="0"/>
          <p:nvPr/>
        </p:nvPicPr>
        <p:blipFill>
          <a:blip r:embed="rId3">
            <a:alphaModFix/>
          </a:blip>
          <a:stretch>
            <a:fillRect/>
          </a:stretch>
        </p:blipFill>
        <p:spPr>
          <a:xfrm>
            <a:off x="795325" y="883775"/>
            <a:ext cx="7348990" cy="3820976"/>
          </a:xfrm>
          <a:prstGeom prst="rect">
            <a:avLst/>
          </a:prstGeom>
          <a:noFill/>
          <a:ln>
            <a:noFill/>
          </a:ln>
        </p:spPr>
      </p:pic>
      <p:sp>
        <p:nvSpPr>
          <p:cNvPr id="220" name="Shape 220"/>
          <p:cNvSpPr txBox="1"/>
          <p:nvPr/>
        </p:nvSpPr>
        <p:spPr>
          <a:xfrm>
            <a:off x="8094300" y="4251250"/>
            <a:ext cx="1049700" cy="13206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a:solidFill>
                  <a:schemeClr val="dk1"/>
                </a:solidFill>
                <a:latin typeface="Lobster"/>
                <a:ea typeface="Lobster"/>
                <a:cs typeface="Lobster"/>
                <a:sym typeface="Lobster"/>
              </a:rPr>
              <a:t>Explorers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378675" y="14077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980000"/>
                </a:solidFill>
                <a:latin typeface="Courier New"/>
                <a:ea typeface="Courier New"/>
                <a:cs typeface="Courier New"/>
                <a:sym typeface="Courier New"/>
              </a:rPr>
              <a:t>Money Distributed to the user</a:t>
            </a:r>
          </a:p>
        </p:txBody>
      </p:sp>
      <p:pic>
        <p:nvPicPr>
          <p:cNvPr id="226" name="Shape 226"/>
          <p:cNvPicPr preferRelativeResize="0"/>
          <p:nvPr/>
        </p:nvPicPr>
        <p:blipFill>
          <a:blip r:embed="rId3">
            <a:alphaModFix/>
          </a:blip>
          <a:stretch>
            <a:fillRect/>
          </a:stretch>
        </p:blipFill>
        <p:spPr>
          <a:xfrm>
            <a:off x="727675" y="836426"/>
            <a:ext cx="7072597" cy="3807398"/>
          </a:xfrm>
          <a:prstGeom prst="rect">
            <a:avLst/>
          </a:prstGeom>
          <a:noFill/>
          <a:ln>
            <a:noFill/>
          </a:ln>
        </p:spPr>
      </p:pic>
      <p:sp>
        <p:nvSpPr>
          <p:cNvPr id="227" name="Shape 227"/>
          <p:cNvSpPr txBox="1"/>
          <p:nvPr/>
        </p:nvSpPr>
        <p:spPr>
          <a:xfrm>
            <a:off x="8358200" y="4238150"/>
            <a:ext cx="1569900" cy="14910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a:solidFill>
                  <a:schemeClr val="dk1"/>
                </a:solidFill>
                <a:latin typeface="Lobster"/>
                <a:ea typeface="Lobster"/>
                <a:cs typeface="Lobster"/>
                <a:sym typeface="Lobster"/>
              </a:rPr>
              <a:t>Explorers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264825" y="87200"/>
            <a:ext cx="8520600" cy="4200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Naranjo Algorithm</a:t>
            </a:r>
          </a:p>
        </p:txBody>
      </p:sp>
      <p:sp>
        <p:nvSpPr>
          <p:cNvPr id="233" name="Shape 233"/>
          <p:cNvSpPr txBox="1">
            <a:spLocks noGrp="1"/>
          </p:cNvSpPr>
          <p:nvPr>
            <p:ph type="body" idx="1"/>
          </p:nvPr>
        </p:nvSpPr>
        <p:spPr>
          <a:xfrm>
            <a:off x="8200725" y="4723625"/>
            <a:ext cx="943200" cy="420000"/>
          </a:xfrm>
          <a:prstGeom prst="rect">
            <a:avLst/>
          </a:prstGeom>
        </p:spPr>
        <p:txBody>
          <a:bodyPr wrap="square" lIns="91425" tIns="91425" rIns="91425" bIns="91425" anchor="t" anchorCtr="0">
            <a:noAutofit/>
          </a:bodyPr>
          <a:lstStyle/>
          <a:p>
            <a:pPr marL="0" lvl="0" indent="-69850" rtl="0">
              <a:lnSpc>
                <a:spcPct val="100000"/>
              </a:lnSpc>
              <a:spcBef>
                <a:spcPts val="0"/>
              </a:spcBef>
              <a:spcAft>
                <a:spcPts val="0"/>
              </a:spcAft>
              <a:buClr>
                <a:schemeClr val="dk1"/>
              </a:buClr>
              <a:buSzPts val="1100"/>
              <a:buFont typeface="Arial"/>
              <a:buNone/>
            </a:pPr>
            <a:r>
              <a:rPr lang="en" sz="1400">
                <a:solidFill>
                  <a:schemeClr val="dk1"/>
                </a:solidFill>
                <a:latin typeface="Lobster"/>
                <a:ea typeface="Lobster"/>
                <a:cs typeface="Lobster"/>
                <a:sym typeface="Lobster"/>
              </a:rPr>
              <a:t>Explorers</a:t>
            </a:r>
          </a:p>
        </p:txBody>
      </p:sp>
      <p:pic>
        <p:nvPicPr>
          <p:cNvPr id="234" name="Shape 234"/>
          <p:cNvPicPr preferRelativeResize="0"/>
          <p:nvPr/>
        </p:nvPicPr>
        <p:blipFill>
          <a:blip r:embed="rId3">
            <a:alphaModFix/>
          </a:blip>
          <a:stretch>
            <a:fillRect/>
          </a:stretch>
        </p:blipFill>
        <p:spPr>
          <a:xfrm>
            <a:off x="6634950" y="1177500"/>
            <a:ext cx="2508975" cy="3348075"/>
          </a:xfrm>
          <a:prstGeom prst="rect">
            <a:avLst/>
          </a:prstGeom>
          <a:noFill/>
          <a:ln>
            <a:noFill/>
          </a:ln>
        </p:spPr>
      </p:pic>
      <p:sp>
        <p:nvSpPr>
          <p:cNvPr id="235" name="Shape 235"/>
          <p:cNvSpPr/>
          <p:nvPr/>
        </p:nvSpPr>
        <p:spPr>
          <a:xfrm>
            <a:off x="7289025" y="249300"/>
            <a:ext cx="1496400" cy="928200"/>
          </a:xfrm>
          <a:prstGeom prst="cloudCallout">
            <a:avLst>
              <a:gd name="adj1" fmla="val -20833"/>
              <a:gd name="adj2" fmla="val 625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a:t>Joint Pain increased</a:t>
            </a:r>
          </a:p>
        </p:txBody>
      </p:sp>
      <p:sp>
        <p:nvSpPr>
          <p:cNvPr id="236" name="Shape 236"/>
          <p:cNvSpPr txBox="1"/>
          <p:nvPr/>
        </p:nvSpPr>
        <p:spPr>
          <a:xfrm>
            <a:off x="264825" y="514350"/>
            <a:ext cx="6596400" cy="4114800"/>
          </a:xfrm>
          <a:prstGeom prst="rect">
            <a:avLst/>
          </a:prstGeom>
          <a:noFill/>
          <a:ln>
            <a:noFill/>
          </a:ln>
        </p:spPr>
        <p:txBody>
          <a:bodyPr wrap="square" lIns="91425" tIns="91425" rIns="91425" bIns="91425" anchor="t" anchorCtr="0">
            <a:noAutofit/>
          </a:bodyPr>
          <a:lstStyle/>
          <a:p>
            <a:pPr marL="457200" lvl="0" indent="-317500">
              <a:spcBef>
                <a:spcPts val="0"/>
              </a:spcBef>
              <a:buClr>
                <a:srgbClr val="CC0000"/>
              </a:buClr>
              <a:buSzPts val="1400"/>
              <a:buFont typeface="Calibri"/>
              <a:buChar char="❖"/>
            </a:pPr>
            <a:r>
              <a:rPr lang="en" b="1">
                <a:solidFill>
                  <a:srgbClr val="CC0000"/>
                </a:solidFill>
                <a:latin typeface="Calibri"/>
                <a:ea typeface="Calibri"/>
                <a:cs typeface="Calibri"/>
                <a:sym typeface="Calibri"/>
              </a:rPr>
              <a:t>Pre Clinical Trial</a:t>
            </a:r>
          </a:p>
          <a:p>
            <a:pPr marL="0" lvl="0" indent="0">
              <a:spcBef>
                <a:spcPts val="0"/>
              </a:spcBef>
              <a:buNone/>
            </a:pPr>
            <a:endParaRPr sz="1200" b="1">
              <a:latin typeface="Calibri"/>
              <a:ea typeface="Calibri"/>
              <a:cs typeface="Calibri"/>
              <a:sym typeface="Calibri"/>
            </a:endParaRPr>
          </a:p>
          <a:p>
            <a:pPr marL="457200" lvl="0" indent="-304800">
              <a:spcBef>
                <a:spcPts val="0"/>
              </a:spcBef>
              <a:buSzPts val="1200"/>
              <a:buFont typeface="Calibri"/>
              <a:buChar char="❖"/>
            </a:pPr>
            <a:r>
              <a:rPr lang="en" sz="1200" b="1">
                <a:latin typeface="Calibri"/>
                <a:ea typeface="Calibri"/>
                <a:cs typeface="Calibri"/>
                <a:sym typeface="Calibri"/>
              </a:rPr>
              <a:t>Naranjo Algorithm will process based on the question answered by Pre Clinical Trial Organization.</a:t>
            </a:r>
          </a:p>
          <a:p>
            <a:pPr marL="0" lvl="0" indent="0">
              <a:spcBef>
                <a:spcPts val="0"/>
              </a:spcBef>
              <a:buNone/>
            </a:pPr>
            <a:endParaRPr sz="1200" b="1">
              <a:latin typeface="Calibri"/>
              <a:ea typeface="Calibri"/>
              <a:cs typeface="Calibri"/>
              <a:sym typeface="Calibri"/>
            </a:endParaRPr>
          </a:p>
          <a:p>
            <a:pPr marL="457200" lvl="0" indent="-304800" rtl="0">
              <a:spcBef>
                <a:spcPts val="0"/>
              </a:spcBef>
              <a:buSzPts val="1200"/>
              <a:buFont typeface="Calibri"/>
              <a:buChar char="❖"/>
            </a:pPr>
            <a:r>
              <a:rPr lang="en" sz="1200" b="1">
                <a:latin typeface="Calibri"/>
                <a:ea typeface="Calibri"/>
                <a:cs typeface="Calibri"/>
                <a:sym typeface="Calibri"/>
              </a:rPr>
              <a:t>Along with question, major side effects will be considered and based the percentage of increase or decrease of these side effects, scores will be predicted.</a:t>
            </a:r>
          </a:p>
          <a:p>
            <a:pPr marL="0" lvl="0" indent="0" rtl="0">
              <a:spcBef>
                <a:spcPts val="0"/>
              </a:spcBef>
              <a:buNone/>
            </a:pPr>
            <a:endParaRPr sz="1200" b="1">
              <a:latin typeface="Calibri"/>
              <a:ea typeface="Calibri"/>
              <a:cs typeface="Calibri"/>
              <a:sym typeface="Calibri"/>
            </a:endParaRPr>
          </a:p>
          <a:p>
            <a:pPr marL="457200" lvl="0" indent="-304800" rtl="0">
              <a:spcBef>
                <a:spcPts val="0"/>
              </a:spcBef>
              <a:buSzPts val="1200"/>
              <a:buFont typeface="Calibri"/>
              <a:buChar char="❖"/>
            </a:pPr>
            <a:r>
              <a:rPr lang="en" sz="1200" b="1">
                <a:latin typeface="Calibri"/>
                <a:ea typeface="Calibri"/>
                <a:cs typeface="Calibri"/>
                <a:sym typeface="Calibri"/>
              </a:rPr>
              <a:t>Final score will be the average of the interpretation scores on all person in the clinical trial</a:t>
            </a:r>
          </a:p>
          <a:p>
            <a:pPr marL="0" lvl="0" indent="0" rtl="0">
              <a:spcBef>
                <a:spcPts val="0"/>
              </a:spcBef>
              <a:buNone/>
            </a:pPr>
            <a:endParaRPr sz="1200" b="1">
              <a:latin typeface="Calibri"/>
              <a:ea typeface="Calibri"/>
              <a:cs typeface="Calibri"/>
              <a:sym typeface="Calibri"/>
            </a:endParaRPr>
          </a:p>
          <a:p>
            <a:pPr marL="457200" lvl="0" indent="-317500">
              <a:spcBef>
                <a:spcPts val="0"/>
              </a:spcBef>
              <a:buClr>
                <a:srgbClr val="CC0000"/>
              </a:buClr>
              <a:buSzPts val="1400"/>
              <a:buFont typeface="Calibri"/>
              <a:buChar char="❖"/>
            </a:pPr>
            <a:r>
              <a:rPr lang="en" b="1">
                <a:solidFill>
                  <a:srgbClr val="CC0000"/>
                </a:solidFill>
                <a:latin typeface="Calibri"/>
                <a:ea typeface="Calibri"/>
                <a:cs typeface="Calibri"/>
                <a:sym typeface="Calibri"/>
              </a:rPr>
              <a:t>Post Clinical Trial</a:t>
            </a:r>
          </a:p>
          <a:p>
            <a:pPr marL="0" lvl="0" indent="0">
              <a:spcBef>
                <a:spcPts val="0"/>
              </a:spcBef>
              <a:buNone/>
            </a:pPr>
            <a:endParaRPr sz="1200" b="1">
              <a:latin typeface="Calibri"/>
              <a:ea typeface="Calibri"/>
              <a:cs typeface="Calibri"/>
              <a:sym typeface="Calibri"/>
            </a:endParaRPr>
          </a:p>
          <a:p>
            <a:pPr marL="457200" lvl="0" indent="-304800">
              <a:spcBef>
                <a:spcPts val="0"/>
              </a:spcBef>
              <a:buSzPts val="1200"/>
              <a:buFont typeface="Calibri"/>
              <a:buChar char="❖"/>
            </a:pPr>
            <a:r>
              <a:rPr lang="en" sz="1200" b="1">
                <a:latin typeface="Calibri"/>
                <a:ea typeface="Calibri"/>
                <a:cs typeface="Calibri"/>
                <a:sym typeface="Calibri"/>
              </a:rPr>
              <a:t>Large number of people will be considered in the Post clinical trial organization and same </a:t>
            </a:r>
            <a:r>
              <a:rPr lang="en" sz="1200" b="1">
                <a:solidFill>
                  <a:schemeClr val="dk1"/>
                </a:solidFill>
                <a:latin typeface="Calibri"/>
                <a:ea typeface="Calibri"/>
                <a:cs typeface="Calibri"/>
                <a:sym typeface="Calibri"/>
              </a:rPr>
              <a:t>Naranjo Algorithm questions will be considered for calculation of interpretation scores</a:t>
            </a:r>
          </a:p>
          <a:p>
            <a:pPr marL="0" lvl="0" indent="0">
              <a:spcBef>
                <a:spcPts val="0"/>
              </a:spcBef>
              <a:buNone/>
            </a:pPr>
            <a:endParaRPr sz="1200" b="1">
              <a:solidFill>
                <a:schemeClr val="dk1"/>
              </a:solidFill>
              <a:latin typeface="Calibri"/>
              <a:ea typeface="Calibri"/>
              <a:cs typeface="Calibri"/>
              <a:sym typeface="Calibri"/>
            </a:endParaRPr>
          </a:p>
          <a:p>
            <a:pPr marL="457200" lvl="0" indent="-304800">
              <a:spcBef>
                <a:spcPts val="0"/>
              </a:spcBef>
              <a:buClr>
                <a:schemeClr val="dk1"/>
              </a:buClr>
              <a:buSzPts val="1200"/>
              <a:buFont typeface="Calibri"/>
              <a:buChar char="❖"/>
            </a:pPr>
            <a:r>
              <a:rPr lang="en" sz="1200" b="1">
                <a:solidFill>
                  <a:schemeClr val="dk1"/>
                </a:solidFill>
                <a:latin typeface="Calibri"/>
                <a:ea typeface="Calibri"/>
                <a:cs typeface="Calibri"/>
                <a:sym typeface="Calibri"/>
              </a:rPr>
              <a:t>Along with the questions, Percentage of common side effects and age of the person will be considered for calculation of side effects.</a:t>
            </a:r>
          </a:p>
          <a:p>
            <a:pPr marL="0" lvl="0" indent="0">
              <a:spcBef>
                <a:spcPts val="0"/>
              </a:spcBef>
              <a:buNone/>
            </a:pPr>
            <a:endParaRPr sz="1200" b="1">
              <a:solidFill>
                <a:schemeClr val="dk1"/>
              </a:solidFill>
              <a:latin typeface="Calibri"/>
              <a:ea typeface="Calibri"/>
              <a:cs typeface="Calibri"/>
              <a:sym typeface="Calibri"/>
            </a:endParaRPr>
          </a:p>
          <a:p>
            <a:pPr marL="457200" lvl="0" indent="-304800">
              <a:spcBef>
                <a:spcPts val="0"/>
              </a:spcBef>
              <a:buClr>
                <a:schemeClr val="dk1"/>
              </a:buClr>
              <a:buSzPts val="1200"/>
              <a:buFont typeface="Calibri"/>
              <a:buChar char="❖"/>
            </a:pPr>
            <a:r>
              <a:rPr lang="en" sz="1200" b="1">
                <a:solidFill>
                  <a:schemeClr val="dk1"/>
                </a:solidFill>
                <a:latin typeface="Calibri"/>
                <a:ea typeface="Calibri"/>
                <a:cs typeface="Calibri"/>
                <a:sym typeface="Calibri"/>
              </a:rPr>
              <a:t>Naranjo scores of 9 or 10 indicate that an event was "definitely" an Adverse Drug Reaction; scores of 5-8 rate the likelihood as "probable" Adverse Drug Reaction; scores of 1-4 are "possible" Adverse Drug Reaction; and scores of less than 1 are "doubtful. Adverse Drug Reaction".</a:t>
            </a:r>
          </a:p>
          <a:p>
            <a:pPr marL="0" lvl="0" indent="0">
              <a:spcBef>
                <a:spcPts val="0"/>
              </a:spcBef>
              <a:buNone/>
            </a:pPr>
            <a:endParaRPr b="1">
              <a:solidFill>
                <a:schemeClr val="dk1"/>
              </a:solidFill>
            </a:endParaRPr>
          </a:p>
          <a:p>
            <a:pPr marL="0" lvl="0" indent="0">
              <a:spcBef>
                <a:spcPts val="0"/>
              </a:spcBef>
              <a:buNone/>
            </a:pP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980000"/>
                </a:solidFill>
              </a:rPr>
              <a:t>Continued...</a:t>
            </a:r>
          </a:p>
        </p:txBody>
      </p:sp>
      <p:sp>
        <p:nvSpPr>
          <p:cNvPr id="242" name="Shape 24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a:spcBef>
                <a:spcPts val="0"/>
              </a:spcBef>
              <a:buNone/>
            </a:pPr>
            <a:r>
              <a:rPr lang="en" b="1">
                <a:solidFill>
                  <a:srgbClr val="000000"/>
                </a:solidFill>
                <a:latin typeface="Calibri"/>
                <a:ea typeface="Calibri"/>
                <a:cs typeface="Calibri"/>
                <a:sym typeface="Calibri"/>
              </a:rPr>
              <a:t>For Pre Clinical Trial, Calculation of score based on side effects are as follows:</a:t>
            </a:r>
          </a:p>
          <a:p>
            <a:pPr marL="0" lvl="0" indent="0">
              <a:spcBef>
                <a:spcPts val="0"/>
              </a:spcBef>
              <a:buNone/>
            </a:pPr>
            <a:r>
              <a:rPr lang="en" b="1">
                <a:solidFill>
                  <a:srgbClr val="000000"/>
                </a:solidFill>
                <a:latin typeface="Calibri"/>
                <a:ea typeface="Calibri"/>
                <a:cs typeface="Calibri"/>
                <a:sym typeface="Calibri"/>
              </a:rPr>
              <a:t>If the side effect is increased , then accordingly 1,2,3,4 values will be assigned based on percentage and if side effects are reduced, scores of 1,2,3,4 will be assigned in negative values.</a:t>
            </a:r>
          </a:p>
          <a:p>
            <a:pPr marL="0" lvl="0" indent="-69850">
              <a:spcBef>
                <a:spcPts val="0"/>
              </a:spcBef>
              <a:buClr>
                <a:schemeClr val="dk1"/>
              </a:buClr>
              <a:buSzPts val="1100"/>
              <a:buFont typeface="Arial"/>
              <a:buNone/>
            </a:pPr>
            <a:r>
              <a:rPr lang="en" b="1">
                <a:solidFill>
                  <a:srgbClr val="000000"/>
                </a:solidFill>
                <a:latin typeface="Calibri"/>
                <a:ea typeface="Calibri"/>
                <a:cs typeface="Calibri"/>
                <a:sym typeface="Calibri"/>
              </a:rPr>
              <a:t>For PostClinical Trial, Calculation of score based on Common side effects are as follows:</a:t>
            </a:r>
          </a:p>
          <a:p>
            <a:pPr marL="0" lvl="0" indent="-69850">
              <a:spcBef>
                <a:spcPts val="0"/>
              </a:spcBef>
              <a:buClr>
                <a:schemeClr val="dk1"/>
              </a:buClr>
              <a:buSzPts val="1100"/>
              <a:buFont typeface="Arial"/>
              <a:buNone/>
            </a:pPr>
            <a:r>
              <a:rPr lang="en" b="1">
                <a:solidFill>
                  <a:srgbClr val="000000"/>
                </a:solidFill>
                <a:latin typeface="Calibri"/>
                <a:ea typeface="Calibri"/>
                <a:cs typeface="Calibri"/>
                <a:sym typeface="Calibri"/>
              </a:rPr>
              <a:t>If the common side effect is increased based on percentage, values ranging from 3 to 12 will be added to  the final score and if its decreased, scores will be assigned in negative values.</a:t>
            </a:r>
          </a:p>
          <a:p>
            <a:pPr marL="6858000" lvl="0" indent="457200" rtl="0">
              <a:lnSpc>
                <a:spcPct val="100000"/>
              </a:lnSpc>
              <a:spcBef>
                <a:spcPts val="0"/>
              </a:spcBef>
              <a:spcAft>
                <a:spcPts val="0"/>
              </a:spcAft>
              <a:buNone/>
            </a:pPr>
            <a:endParaRPr sz="1400">
              <a:solidFill>
                <a:srgbClr val="000000"/>
              </a:solidFill>
            </a:endParaRPr>
          </a:p>
          <a:p>
            <a:pPr marL="0" lvl="0" indent="0">
              <a:spcBef>
                <a:spcPts val="0"/>
              </a:spcBef>
              <a:buNone/>
            </a:pPr>
            <a:r>
              <a:rPr lang="en">
                <a:solidFill>
                  <a:srgbClr val="000000"/>
                </a:solidFill>
              </a:rPr>
              <a:t>																</a:t>
            </a:r>
            <a:r>
              <a:rPr lang="en" sz="1400">
                <a:solidFill>
                  <a:schemeClr val="dk1"/>
                </a:solidFill>
                <a:latin typeface="Lobster"/>
                <a:ea typeface="Lobster"/>
                <a:cs typeface="Lobster"/>
                <a:sym typeface="Lobster"/>
              </a:rPr>
              <a:t>Explorers</a:t>
            </a:r>
          </a:p>
          <a:p>
            <a:pPr marL="0" lvl="0" indent="0">
              <a:spcBef>
                <a:spcPts val="0"/>
              </a:spcBef>
              <a:buNone/>
            </a:pPr>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378675" y="244100"/>
            <a:ext cx="8408100" cy="572700"/>
          </a:xfrm>
          <a:prstGeom prst="rect">
            <a:avLst/>
          </a:prstGeom>
        </p:spPr>
        <p:txBody>
          <a:bodyPr wrap="square" lIns="91425" tIns="91425" rIns="91425" bIns="91425" anchor="t" anchorCtr="0">
            <a:noAutofit/>
          </a:bodyPr>
          <a:lstStyle/>
          <a:p>
            <a:pPr marL="0" lvl="0" indent="0">
              <a:spcBef>
                <a:spcPts val="0"/>
              </a:spcBef>
              <a:buNone/>
            </a:pPr>
            <a:r>
              <a:rPr lang="en" sz="2400" b="1">
                <a:solidFill>
                  <a:srgbClr val="783F04"/>
                </a:solidFill>
                <a:latin typeface="Courier New"/>
                <a:ea typeface="Courier New"/>
                <a:cs typeface="Courier New"/>
                <a:sym typeface="Courier New"/>
              </a:rPr>
              <a:t>Pharma-FDA-PreClinical-Insurance Social Network</a:t>
            </a:r>
          </a:p>
        </p:txBody>
      </p:sp>
      <p:sp>
        <p:nvSpPr>
          <p:cNvPr id="248" name="Shape 248"/>
          <p:cNvSpPr txBox="1">
            <a:spLocks noGrp="1"/>
          </p:cNvSpPr>
          <p:nvPr>
            <p:ph type="body" idx="1"/>
          </p:nvPr>
        </p:nvSpPr>
        <p:spPr>
          <a:xfrm>
            <a:off x="1021625" y="1352850"/>
            <a:ext cx="4713600" cy="3021900"/>
          </a:xfrm>
          <a:prstGeom prst="rect">
            <a:avLst/>
          </a:prstGeom>
        </p:spPr>
        <p:txBody>
          <a:bodyPr wrap="square" lIns="91425" tIns="91425" rIns="91425" bIns="91425" anchor="t" anchorCtr="0">
            <a:noAutofit/>
          </a:bodyPr>
          <a:lstStyle/>
          <a:p>
            <a:pPr marL="457200" lvl="0" indent="-342900" rtl="0">
              <a:spcBef>
                <a:spcPts val="0"/>
              </a:spcBef>
              <a:spcAft>
                <a:spcPts val="0"/>
              </a:spcAft>
              <a:buClr>
                <a:srgbClr val="000000"/>
              </a:buClr>
              <a:buSzPts val="1800"/>
              <a:buFont typeface="Calibri"/>
              <a:buChar char="❖"/>
            </a:pPr>
            <a:r>
              <a:rPr lang="en" b="1">
                <a:solidFill>
                  <a:srgbClr val="000000"/>
                </a:solidFill>
                <a:latin typeface="Calibri"/>
                <a:ea typeface="Calibri"/>
                <a:cs typeface="Calibri"/>
                <a:sym typeface="Calibri"/>
              </a:rPr>
              <a:t>Pharma sends requests for vaccines to FDA for initial approval. </a:t>
            </a:r>
          </a:p>
          <a:p>
            <a:pPr marL="457200" lvl="0" indent="-342900" rtl="0">
              <a:spcBef>
                <a:spcPts val="0"/>
              </a:spcBef>
              <a:spcAft>
                <a:spcPts val="0"/>
              </a:spcAft>
              <a:buClr>
                <a:srgbClr val="000000"/>
              </a:buClr>
              <a:buSzPts val="1800"/>
              <a:buFont typeface="Calibri"/>
              <a:buChar char="❖"/>
            </a:pPr>
            <a:r>
              <a:rPr lang="en" b="1">
                <a:solidFill>
                  <a:srgbClr val="000000"/>
                </a:solidFill>
                <a:latin typeface="Calibri"/>
                <a:ea typeface="Calibri"/>
                <a:cs typeface="Calibri"/>
                <a:sym typeface="Calibri"/>
              </a:rPr>
              <a:t>Pre-clinical trial and Post clinical trial have their own Lab reports which is sent for approval. </a:t>
            </a:r>
          </a:p>
          <a:p>
            <a:pPr marL="457200" lvl="0" indent="-342900" rtl="0">
              <a:spcBef>
                <a:spcPts val="0"/>
              </a:spcBef>
              <a:spcAft>
                <a:spcPts val="0"/>
              </a:spcAft>
              <a:buClr>
                <a:srgbClr val="000000"/>
              </a:buClr>
              <a:buSzPts val="1800"/>
              <a:buFont typeface="Calibri"/>
              <a:buChar char="❖"/>
            </a:pPr>
            <a:r>
              <a:rPr lang="en" b="1">
                <a:solidFill>
                  <a:srgbClr val="000000"/>
                </a:solidFill>
                <a:latin typeface="Calibri"/>
                <a:ea typeface="Calibri"/>
                <a:cs typeface="Calibri"/>
                <a:sym typeface="Calibri"/>
              </a:rPr>
              <a:t>Approval/Denial based on the score of the adverse effects for that particular drug. </a:t>
            </a:r>
          </a:p>
          <a:p>
            <a:pPr marL="457200" lvl="0" indent="-342900" rtl="0">
              <a:spcBef>
                <a:spcPts val="0"/>
              </a:spcBef>
              <a:buClr>
                <a:srgbClr val="000000"/>
              </a:buClr>
              <a:buSzPts val="1800"/>
              <a:buFont typeface="Calibri"/>
              <a:buChar char="❖"/>
            </a:pPr>
            <a:r>
              <a:rPr lang="en" b="1">
                <a:solidFill>
                  <a:srgbClr val="000000"/>
                </a:solidFill>
                <a:latin typeface="Calibri"/>
                <a:ea typeface="Calibri"/>
                <a:cs typeface="Calibri"/>
                <a:sym typeface="Calibri"/>
              </a:rPr>
              <a:t>Insurance organisation will provide the penalty if it exceeds the threshold. </a:t>
            </a:r>
          </a:p>
          <a:p>
            <a:pPr marL="0" lvl="0" indent="0" rtl="0">
              <a:spcBef>
                <a:spcPts val="0"/>
              </a:spcBef>
              <a:buNone/>
            </a:pPr>
            <a:endParaRPr/>
          </a:p>
          <a:p>
            <a:pPr marL="0" lvl="0" indent="0">
              <a:spcBef>
                <a:spcPts val="0"/>
              </a:spcBef>
              <a:buNone/>
            </a:pPr>
            <a:endParaRPr/>
          </a:p>
        </p:txBody>
      </p:sp>
      <p:sp>
        <p:nvSpPr>
          <p:cNvPr id="249" name="Shape 249"/>
          <p:cNvSpPr txBox="1"/>
          <p:nvPr/>
        </p:nvSpPr>
        <p:spPr>
          <a:xfrm>
            <a:off x="8292575" y="4671150"/>
            <a:ext cx="851700" cy="4722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a:solidFill>
                  <a:schemeClr val="dk1"/>
                </a:solidFill>
                <a:latin typeface="Lobster"/>
                <a:ea typeface="Lobster"/>
                <a:cs typeface="Lobster"/>
                <a:sym typeface="Lobster"/>
              </a:rPr>
              <a:t>Explorers</a:t>
            </a:r>
          </a:p>
        </p:txBody>
      </p:sp>
      <p:pic>
        <p:nvPicPr>
          <p:cNvPr id="250" name="Shape 250"/>
          <p:cNvPicPr preferRelativeResize="0"/>
          <p:nvPr/>
        </p:nvPicPr>
        <p:blipFill>
          <a:blip r:embed="rId3">
            <a:alphaModFix/>
          </a:blip>
          <a:stretch>
            <a:fillRect/>
          </a:stretch>
        </p:blipFill>
        <p:spPr>
          <a:xfrm>
            <a:off x="5735225" y="1128900"/>
            <a:ext cx="3409050" cy="3230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2532375" y="2133750"/>
            <a:ext cx="2256900" cy="7398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256" name="Shape 256"/>
          <p:cNvPicPr preferRelativeResize="0"/>
          <p:nvPr/>
        </p:nvPicPr>
        <p:blipFill>
          <a:blip r:embed="rId3">
            <a:alphaModFix/>
          </a:blip>
          <a:stretch>
            <a:fillRect/>
          </a:stretch>
        </p:blipFill>
        <p:spPr>
          <a:xfrm>
            <a:off x="2081275" y="388575"/>
            <a:ext cx="4049925" cy="4049925"/>
          </a:xfrm>
          <a:prstGeom prst="rect">
            <a:avLst/>
          </a:prstGeom>
          <a:noFill/>
          <a:ln>
            <a:noFill/>
          </a:ln>
        </p:spPr>
      </p:pic>
      <p:sp>
        <p:nvSpPr>
          <p:cNvPr id="257" name="Shape 257"/>
          <p:cNvSpPr txBox="1"/>
          <p:nvPr/>
        </p:nvSpPr>
        <p:spPr>
          <a:xfrm>
            <a:off x="7904136" y="4733100"/>
            <a:ext cx="1069639" cy="4104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mtClean="0">
                <a:solidFill>
                  <a:schemeClr val="dk1"/>
                </a:solidFill>
                <a:latin typeface="Lobster"/>
                <a:ea typeface="Lobster"/>
                <a:cs typeface="Lobster"/>
                <a:sym typeface="Lobster"/>
              </a:rPr>
              <a:t>Explorers</a:t>
            </a:r>
            <a:endParaRPr lang="en">
              <a:solidFill>
                <a:schemeClr val="dk1"/>
              </a:solidFill>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15808" y="515325"/>
            <a:ext cx="3911400" cy="572700"/>
          </a:xfrm>
          <a:prstGeom prst="rect">
            <a:avLst/>
          </a:prstGeom>
        </p:spPr>
        <p:txBody>
          <a:bodyPr wrap="square" lIns="91425" tIns="91425" rIns="91425" bIns="91425" anchor="t" anchorCtr="0">
            <a:noAutofit/>
          </a:bodyPr>
          <a:lstStyle/>
          <a:p>
            <a:pPr marL="0" lvl="0" indent="0">
              <a:spcBef>
                <a:spcPts val="0"/>
              </a:spcBef>
              <a:buNone/>
            </a:pPr>
            <a:r>
              <a:rPr lang="en" sz="2400" b="1">
                <a:solidFill>
                  <a:srgbClr val="783F04"/>
                </a:solidFill>
                <a:latin typeface="Courier New"/>
                <a:ea typeface="Courier New"/>
                <a:cs typeface="Courier New"/>
                <a:sym typeface="Courier New"/>
              </a:rPr>
              <a:t>Life Cycle</a:t>
            </a:r>
          </a:p>
        </p:txBody>
      </p:sp>
      <p:pic>
        <p:nvPicPr>
          <p:cNvPr id="70" name="Shape 70"/>
          <p:cNvPicPr preferRelativeResize="0"/>
          <p:nvPr/>
        </p:nvPicPr>
        <p:blipFill>
          <a:blip r:embed="rId3">
            <a:alphaModFix/>
          </a:blip>
          <a:stretch>
            <a:fillRect/>
          </a:stretch>
        </p:blipFill>
        <p:spPr>
          <a:xfrm>
            <a:off x="360275" y="1403850"/>
            <a:ext cx="8472026" cy="2556800"/>
          </a:xfrm>
          <a:prstGeom prst="rect">
            <a:avLst/>
          </a:prstGeom>
          <a:noFill/>
          <a:ln>
            <a:noFill/>
          </a:ln>
        </p:spPr>
      </p:pic>
      <p:sp>
        <p:nvSpPr>
          <p:cNvPr id="71" name="Shape 71"/>
          <p:cNvSpPr txBox="1"/>
          <p:nvPr/>
        </p:nvSpPr>
        <p:spPr>
          <a:xfrm>
            <a:off x="8152500" y="4689125"/>
            <a:ext cx="991500" cy="524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latin typeface="Lobster"/>
                <a:ea typeface="Lobster"/>
                <a:cs typeface="Lobster"/>
                <a:sym typeface="Lobster"/>
              </a:rPr>
              <a:t>Explorers</a:t>
            </a:r>
          </a:p>
        </p:txBody>
      </p:sp>
      <p:pic>
        <p:nvPicPr>
          <p:cNvPr id="72" name="Shape 72"/>
          <p:cNvPicPr preferRelativeResize="0"/>
          <p:nvPr/>
        </p:nvPicPr>
        <p:blipFill>
          <a:blip r:embed="rId4">
            <a:alphaModFix/>
          </a:blip>
          <a:stretch>
            <a:fillRect/>
          </a:stretch>
        </p:blipFill>
        <p:spPr>
          <a:xfrm>
            <a:off x="2038175" y="595610"/>
            <a:ext cx="412175" cy="412175"/>
          </a:xfrm>
          <a:prstGeom prst="rect">
            <a:avLst/>
          </a:prstGeom>
          <a:noFill/>
          <a:ln>
            <a:noFill/>
          </a:ln>
        </p:spPr>
      </p:pic>
      <p:sp>
        <p:nvSpPr>
          <p:cNvPr id="73" name="Shape 73"/>
          <p:cNvSpPr txBox="1"/>
          <p:nvPr/>
        </p:nvSpPr>
        <p:spPr>
          <a:xfrm>
            <a:off x="2344050" y="545937"/>
            <a:ext cx="3911400" cy="511500"/>
          </a:xfrm>
          <a:prstGeom prst="rect">
            <a:avLst/>
          </a:prstGeom>
          <a:noFill/>
          <a:ln>
            <a:noFill/>
          </a:ln>
        </p:spPr>
        <p:txBody>
          <a:bodyPr wrap="square" lIns="91425" tIns="91425" rIns="91425" bIns="91425" anchor="t" anchorCtr="0">
            <a:noAutofit/>
          </a:bodyPr>
          <a:lstStyle/>
          <a:p>
            <a:pPr marL="0" lvl="0" indent="0">
              <a:spcBef>
                <a:spcPts val="0"/>
              </a:spcBef>
              <a:buNone/>
            </a:pPr>
            <a:r>
              <a:rPr lang="en" sz="2400" b="1">
                <a:solidFill>
                  <a:srgbClr val="783F04"/>
                </a:solidFill>
                <a:latin typeface="Courier New"/>
                <a:ea typeface="Courier New"/>
                <a:cs typeface="Courier New"/>
                <a:sym typeface="Courier New"/>
              </a:rPr>
              <a:t>f a Drug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Problem Statement</a:t>
            </a:r>
          </a:p>
        </p:txBody>
      </p:sp>
      <p:sp>
        <p:nvSpPr>
          <p:cNvPr id="79" name="Shape 79"/>
          <p:cNvSpPr txBox="1">
            <a:spLocks noGrp="1"/>
          </p:cNvSpPr>
          <p:nvPr>
            <p:ph type="body" idx="1"/>
          </p:nvPr>
        </p:nvSpPr>
        <p:spPr>
          <a:xfrm>
            <a:off x="311700" y="1152475"/>
            <a:ext cx="5172900" cy="2272200"/>
          </a:xfrm>
          <a:prstGeom prst="rect">
            <a:avLst/>
          </a:prstGeom>
        </p:spPr>
        <p:txBody>
          <a:bodyPr wrap="square" lIns="91425" tIns="91425" rIns="91425" bIns="91425" anchor="t" anchorCtr="0">
            <a:noAutofit/>
          </a:bodyPr>
          <a:lstStyle/>
          <a:p>
            <a:pPr marL="457200" lvl="0" indent="-342900" rtl="0">
              <a:spcBef>
                <a:spcPts val="0"/>
              </a:spcBef>
              <a:spcAft>
                <a:spcPts val="0"/>
              </a:spcAft>
              <a:buClr>
                <a:srgbClr val="000000"/>
              </a:buClr>
              <a:buSzPts val="1800"/>
              <a:buFont typeface="Calibri"/>
              <a:buAutoNum type="arabicPeriod"/>
            </a:pPr>
            <a:r>
              <a:rPr lang="en" b="1">
                <a:solidFill>
                  <a:srgbClr val="000000"/>
                </a:solidFill>
                <a:latin typeface="Calibri"/>
                <a:ea typeface="Calibri"/>
                <a:cs typeface="Calibri"/>
                <a:sym typeface="Calibri"/>
              </a:rPr>
              <a:t>Taking the drug based on the disease and adverse effect caused by the drug</a:t>
            </a:r>
            <a:r>
              <a:rPr lang="en" sz="1800" b="1">
                <a:solidFill>
                  <a:srgbClr val="000000"/>
                </a:solidFill>
                <a:latin typeface="Calibri"/>
                <a:ea typeface="Calibri"/>
                <a:cs typeface="Calibri"/>
                <a:sym typeface="Calibri"/>
              </a:rPr>
              <a:t>. </a:t>
            </a:r>
          </a:p>
          <a:p>
            <a:pPr marL="457200" lvl="0" indent="-342900" rtl="0">
              <a:spcBef>
                <a:spcPts val="0"/>
              </a:spcBef>
              <a:spcAft>
                <a:spcPts val="0"/>
              </a:spcAft>
              <a:buClr>
                <a:srgbClr val="000000"/>
              </a:buClr>
              <a:buSzPts val="1800"/>
              <a:buFont typeface="Calibri"/>
              <a:buAutoNum type="arabicPeriod"/>
            </a:pPr>
            <a:r>
              <a:rPr lang="en" sz="1800" b="1">
                <a:solidFill>
                  <a:srgbClr val="000000"/>
                </a:solidFill>
                <a:latin typeface="Calibri"/>
                <a:ea typeface="Calibri"/>
                <a:cs typeface="Calibri"/>
                <a:sym typeface="Calibri"/>
              </a:rPr>
              <a:t>Adverse effects of a drug on differents kinds of patient’s. </a:t>
            </a:r>
          </a:p>
          <a:p>
            <a:pPr marL="457200" lvl="0" indent="-342900" rtl="0">
              <a:spcBef>
                <a:spcPts val="0"/>
              </a:spcBef>
              <a:spcAft>
                <a:spcPts val="0"/>
              </a:spcAft>
              <a:buClr>
                <a:srgbClr val="000000"/>
              </a:buClr>
              <a:buSzPts val="1800"/>
              <a:buFont typeface="Calibri"/>
              <a:buAutoNum type="arabicPeriod"/>
            </a:pPr>
            <a:r>
              <a:rPr lang="en" sz="1800" b="1">
                <a:solidFill>
                  <a:srgbClr val="000000"/>
                </a:solidFill>
                <a:latin typeface="Calibri"/>
                <a:ea typeface="Calibri"/>
                <a:cs typeface="Calibri"/>
                <a:sym typeface="Calibri"/>
              </a:rPr>
              <a:t>Approving the request from FDA and sending the score of the Lab report via Email. </a:t>
            </a:r>
          </a:p>
          <a:p>
            <a:pPr marL="457200" lvl="0" indent="-342900" rtl="0">
              <a:spcBef>
                <a:spcPts val="0"/>
              </a:spcBef>
              <a:spcAft>
                <a:spcPts val="0"/>
              </a:spcAft>
              <a:buClr>
                <a:srgbClr val="000000"/>
              </a:buClr>
              <a:buSzPts val="1800"/>
              <a:buFont typeface="Calibri"/>
              <a:buAutoNum type="arabicPeriod"/>
            </a:pPr>
            <a:r>
              <a:rPr lang="en" sz="1800" b="1">
                <a:solidFill>
                  <a:srgbClr val="000000"/>
                </a:solidFill>
                <a:latin typeface="Calibri"/>
                <a:ea typeface="Calibri"/>
                <a:cs typeface="Calibri"/>
                <a:sym typeface="Calibri"/>
              </a:rPr>
              <a:t>Drug creation and side effects on people.</a:t>
            </a:r>
          </a:p>
          <a:p>
            <a:pPr marL="457200" lvl="0" indent="-342900" rtl="0">
              <a:spcBef>
                <a:spcPts val="0"/>
              </a:spcBef>
              <a:buClr>
                <a:srgbClr val="000000"/>
              </a:buClr>
              <a:buSzPts val="1800"/>
              <a:buFont typeface="Calibri"/>
              <a:buAutoNum type="arabicPeriod"/>
            </a:pPr>
            <a:r>
              <a:rPr lang="en" sz="1800" b="1">
                <a:solidFill>
                  <a:srgbClr val="000000"/>
                </a:solidFill>
                <a:latin typeface="Calibri"/>
                <a:ea typeface="Calibri"/>
                <a:cs typeface="Calibri"/>
                <a:sym typeface="Calibri"/>
              </a:rPr>
              <a:t>Safety Procedure implementation of drugs which has been manufactured.</a:t>
            </a:r>
          </a:p>
          <a:p>
            <a:pPr marL="0" lvl="0" indent="0" rtl="0">
              <a:spcBef>
                <a:spcPts val="0"/>
              </a:spcBef>
              <a:buNone/>
            </a:pPr>
            <a:endParaRPr sz="1800" b="1">
              <a:solidFill>
                <a:srgbClr val="20124D"/>
              </a:solidFill>
              <a:latin typeface="Calibri"/>
              <a:ea typeface="Calibri"/>
              <a:cs typeface="Calibri"/>
              <a:sym typeface="Calibri"/>
            </a:endParaRPr>
          </a:p>
          <a:p>
            <a:pPr marL="0" lvl="0" indent="0" rtl="0">
              <a:spcBef>
                <a:spcPts val="0"/>
              </a:spcBef>
              <a:buNone/>
            </a:pPr>
            <a:endParaRPr sz="1800">
              <a:latin typeface="Calibri"/>
              <a:ea typeface="Calibri"/>
              <a:cs typeface="Calibri"/>
              <a:sym typeface="Calibri"/>
            </a:endParaRPr>
          </a:p>
        </p:txBody>
      </p:sp>
      <p:sp>
        <p:nvSpPr>
          <p:cNvPr id="80" name="Shape 80"/>
          <p:cNvSpPr txBox="1"/>
          <p:nvPr/>
        </p:nvSpPr>
        <p:spPr>
          <a:xfrm>
            <a:off x="8152500" y="4689125"/>
            <a:ext cx="991500" cy="524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latin typeface="Lobster"/>
                <a:ea typeface="Lobster"/>
                <a:cs typeface="Lobster"/>
                <a:sym typeface="Lobster"/>
              </a:rPr>
              <a:t>Explorers</a:t>
            </a:r>
          </a:p>
        </p:txBody>
      </p:sp>
      <p:pic>
        <p:nvPicPr>
          <p:cNvPr id="81" name="Shape 81"/>
          <p:cNvPicPr preferRelativeResize="0"/>
          <p:nvPr/>
        </p:nvPicPr>
        <p:blipFill>
          <a:blip r:embed="rId3">
            <a:alphaModFix/>
          </a:blip>
          <a:stretch>
            <a:fillRect/>
          </a:stretch>
        </p:blipFill>
        <p:spPr>
          <a:xfrm>
            <a:off x="5424775" y="1239000"/>
            <a:ext cx="3514075" cy="255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Solution to Denial of drugs </a:t>
            </a:r>
          </a:p>
        </p:txBody>
      </p:sp>
      <p:sp>
        <p:nvSpPr>
          <p:cNvPr id="87" name="Shape 87"/>
          <p:cNvSpPr txBox="1">
            <a:spLocks noGrp="1"/>
          </p:cNvSpPr>
          <p:nvPr>
            <p:ph type="body" idx="1"/>
          </p:nvPr>
        </p:nvSpPr>
        <p:spPr>
          <a:xfrm>
            <a:off x="311700" y="1152475"/>
            <a:ext cx="4215000" cy="3416400"/>
          </a:xfrm>
          <a:prstGeom prst="rect">
            <a:avLst/>
          </a:prstGeom>
        </p:spPr>
        <p:txBody>
          <a:bodyPr wrap="square" lIns="91425" tIns="91425" rIns="91425" bIns="91425" anchor="t" anchorCtr="0">
            <a:noAutofit/>
          </a:bodyPr>
          <a:lstStyle/>
          <a:p>
            <a:pPr marL="0" lvl="0" indent="0">
              <a:spcBef>
                <a:spcPts val="0"/>
              </a:spcBef>
              <a:buNone/>
            </a:pPr>
            <a:r>
              <a:rPr lang="en" b="1">
                <a:solidFill>
                  <a:srgbClr val="000000"/>
                </a:solidFill>
                <a:latin typeface="Calibri"/>
                <a:ea typeface="Calibri"/>
                <a:cs typeface="Calibri"/>
                <a:sym typeface="Calibri"/>
              </a:rPr>
              <a:t>Insurance organisation involves when a drug is denied by FDA and pays the penalty for the user who are part of clinical trials. Also, the drug is banned further in the market. </a:t>
            </a:r>
          </a:p>
          <a:p>
            <a:pPr marL="0" lvl="0" indent="0">
              <a:spcBef>
                <a:spcPts val="0"/>
              </a:spcBef>
              <a:buNone/>
            </a:pPr>
            <a:endParaRPr/>
          </a:p>
        </p:txBody>
      </p:sp>
      <p:pic>
        <p:nvPicPr>
          <p:cNvPr id="88" name="Shape 88"/>
          <p:cNvPicPr preferRelativeResize="0"/>
          <p:nvPr/>
        </p:nvPicPr>
        <p:blipFill>
          <a:blip r:embed="rId3">
            <a:alphaModFix/>
          </a:blip>
          <a:stretch>
            <a:fillRect/>
          </a:stretch>
        </p:blipFill>
        <p:spPr>
          <a:xfrm>
            <a:off x="4526700" y="1293088"/>
            <a:ext cx="2537551" cy="2426125"/>
          </a:xfrm>
          <a:prstGeom prst="rect">
            <a:avLst/>
          </a:prstGeom>
          <a:noFill/>
          <a:ln>
            <a:noFill/>
          </a:ln>
        </p:spPr>
      </p:pic>
      <p:pic>
        <p:nvPicPr>
          <p:cNvPr id="89" name="Shape 89"/>
          <p:cNvPicPr preferRelativeResize="0"/>
          <p:nvPr/>
        </p:nvPicPr>
        <p:blipFill>
          <a:blip r:embed="rId4">
            <a:alphaModFix/>
          </a:blip>
          <a:stretch>
            <a:fillRect/>
          </a:stretch>
        </p:blipFill>
        <p:spPr>
          <a:xfrm>
            <a:off x="6390000" y="445017"/>
            <a:ext cx="2537550" cy="22280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Special Features </a:t>
            </a:r>
          </a:p>
        </p:txBody>
      </p:sp>
      <p:sp>
        <p:nvSpPr>
          <p:cNvPr id="95" name="Shape 9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spcAft>
                <a:spcPts val="0"/>
              </a:spcAft>
              <a:buClr>
                <a:schemeClr val="dk1"/>
              </a:buClr>
              <a:buSzPts val="1800"/>
              <a:buFont typeface="Calibri"/>
              <a:buAutoNum type="arabicPeriod"/>
            </a:pPr>
            <a:r>
              <a:rPr lang="en" sz="1800" b="1">
                <a:solidFill>
                  <a:schemeClr val="dk1"/>
                </a:solidFill>
                <a:latin typeface="Calibri"/>
                <a:ea typeface="Calibri"/>
                <a:cs typeface="Calibri"/>
                <a:sym typeface="Calibri"/>
              </a:rPr>
              <a:t>Adding IoT feature of email to send request to Authority from PreClinical Trial and Post Clinical Trial report via Email. </a:t>
            </a:r>
          </a:p>
          <a:p>
            <a:pPr marL="457200" lvl="0" indent="-342900" rtl="0">
              <a:spcBef>
                <a:spcPts val="0"/>
              </a:spcBef>
              <a:spcAft>
                <a:spcPts val="0"/>
              </a:spcAft>
              <a:buClr>
                <a:schemeClr val="dk1"/>
              </a:buClr>
              <a:buSzPts val="1800"/>
              <a:buFont typeface="Calibri"/>
              <a:buAutoNum type="arabicPeriod"/>
            </a:pPr>
            <a:r>
              <a:rPr lang="en" sz="1800" b="1">
                <a:solidFill>
                  <a:schemeClr val="dk1"/>
                </a:solidFill>
                <a:latin typeface="Calibri"/>
                <a:ea typeface="Calibri"/>
                <a:cs typeface="Calibri"/>
                <a:sym typeface="Calibri"/>
              </a:rPr>
              <a:t>Implementing Naranjo Algorithm to create the Lab report which is </a:t>
            </a:r>
            <a:r>
              <a:rPr lang="en" b="1">
                <a:solidFill>
                  <a:schemeClr val="dk1"/>
                </a:solidFill>
                <a:latin typeface="Calibri"/>
                <a:ea typeface="Calibri"/>
                <a:cs typeface="Calibri"/>
                <a:sym typeface="Calibri"/>
              </a:rPr>
              <a:t>defined by FDA</a:t>
            </a:r>
            <a:r>
              <a:rPr lang="en" sz="1800" b="1">
                <a:solidFill>
                  <a:schemeClr val="dk1"/>
                </a:solidFill>
                <a:latin typeface="Calibri"/>
                <a:ea typeface="Calibri"/>
                <a:cs typeface="Calibri"/>
                <a:sym typeface="Calibri"/>
              </a:rPr>
              <a:t>.</a:t>
            </a:r>
          </a:p>
          <a:p>
            <a:pPr marL="457200" lvl="0" indent="-342900" rtl="0">
              <a:spcBef>
                <a:spcPts val="0"/>
              </a:spcBef>
              <a:spcAft>
                <a:spcPts val="0"/>
              </a:spcAft>
              <a:buClr>
                <a:schemeClr val="dk1"/>
              </a:buClr>
              <a:buSzPts val="1800"/>
              <a:buFont typeface="Calibri"/>
              <a:buAutoNum type="arabicPeriod"/>
            </a:pPr>
            <a:r>
              <a:rPr lang="en" b="1">
                <a:solidFill>
                  <a:schemeClr val="dk1"/>
                </a:solidFill>
                <a:latin typeface="Calibri"/>
                <a:ea typeface="Calibri"/>
                <a:cs typeface="Calibri"/>
                <a:sym typeface="Calibri"/>
              </a:rPr>
              <a:t>Adding Multithreading feature when there is more processing in the application</a:t>
            </a:r>
            <a:r>
              <a:rPr lang="en" sz="1800" b="1">
                <a:solidFill>
                  <a:schemeClr val="dk1"/>
                </a:solidFill>
                <a:latin typeface="Calibri"/>
                <a:ea typeface="Calibri"/>
                <a:cs typeface="Calibri"/>
                <a:sym typeface="Calibri"/>
              </a:rPr>
              <a:t>.</a:t>
            </a:r>
          </a:p>
          <a:p>
            <a:pPr marL="457200" lvl="0" indent="-342900" rtl="0">
              <a:spcBef>
                <a:spcPts val="0"/>
              </a:spcBef>
              <a:spcAft>
                <a:spcPts val="0"/>
              </a:spcAft>
              <a:buClr>
                <a:schemeClr val="dk1"/>
              </a:buClr>
              <a:buSzPts val="1800"/>
              <a:buFont typeface="Calibri"/>
              <a:buAutoNum type="arabicPeriod"/>
            </a:pPr>
            <a:r>
              <a:rPr lang="en" b="1">
                <a:solidFill>
                  <a:schemeClr val="dk1"/>
                </a:solidFill>
                <a:latin typeface="Calibri"/>
                <a:ea typeface="Calibri"/>
                <a:cs typeface="Calibri"/>
                <a:sym typeface="Calibri"/>
              </a:rPr>
              <a:t>Interpretation of Adverse event scores are analysed and based on the analysis, reports are created which is sent via emails</a:t>
            </a:r>
            <a:r>
              <a:rPr lang="en" sz="1800" b="1">
                <a:solidFill>
                  <a:schemeClr val="dk1"/>
                </a:solidFill>
                <a:latin typeface="Calibri"/>
                <a:ea typeface="Calibri"/>
                <a:cs typeface="Calibri"/>
                <a:sym typeface="Calibri"/>
              </a:rPr>
              <a:t>.</a:t>
            </a:r>
          </a:p>
          <a:p>
            <a:pPr marL="457200" lvl="0" indent="-342900" rtl="0">
              <a:spcBef>
                <a:spcPts val="0"/>
              </a:spcBef>
              <a:buClr>
                <a:schemeClr val="dk1"/>
              </a:buClr>
              <a:buSzPts val="1800"/>
              <a:buFont typeface="Calibri"/>
              <a:buAutoNum type="arabicPeriod"/>
            </a:pPr>
            <a:r>
              <a:rPr lang="en" b="1">
                <a:solidFill>
                  <a:schemeClr val="dk1"/>
                </a:solidFill>
                <a:latin typeface="Calibri"/>
                <a:ea typeface="Calibri"/>
                <a:cs typeface="Calibri"/>
                <a:sym typeface="Calibri"/>
              </a:rPr>
              <a:t>Showing Interpretation scores on progress bar, pie charts, and loading scale. </a:t>
            </a:r>
          </a:p>
        </p:txBody>
      </p:sp>
      <p:sp>
        <p:nvSpPr>
          <p:cNvPr id="96" name="Shape 96"/>
          <p:cNvSpPr txBox="1"/>
          <p:nvPr/>
        </p:nvSpPr>
        <p:spPr>
          <a:xfrm>
            <a:off x="8152500" y="4531650"/>
            <a:ext cx="991500" cy="524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latin typeface="Lobster"/>
                <a:ea typeface="Lobster"/>
                <a:cs typeface="Lobster"/>
                <a:sym typeface="Lobster"/>
              </a:rPr>
              <a:t>Explorers</a:t>
            </a:r>
          </a:p>
        </p:txBody>
      </p:sp>
      <p:pic>
        <p:nvPicPr>
          <p:cNvPr id="97" name="Shape 97"/>
          <p:cNvPicPr preferRelativeResize="0"/>
          <p:nvPr/>
        </p:nvPicPr>
        <p:blipFill>
          <a:blip r:embed="rId3">
            <a:alphaModFix/>
          </a:blip>
          <a:stretch>
            <a:fillRect/>
          </a:stretch>
        </p:blipFill>
        <p:spPr>
          <a:xfrm>
            <a:off x="6302125" y="221725"/>
            <a:ext cx="1517900" cy="1021600"/>
          </a:xfrm>
          <a:prstGeom prst="rect">
            <a:avLst/>
          </a:prstGeom>
          <a:noFill/>
          <a:ln>
            <a:noFill/>
          </a:ln>
        </p:spPr>
      </p:pic>
      <p:pic>
        <p:nvPicPr>
          <p:cNvPr id="98" name="Shape 98"/>
          <p:cNvPicPr preferRelativeResize="0"/>
          <p:nvPr/>
        </p:nvPicPr>
        <p:blipFill>
          <a:blip r:embed="rId4">
            <a:alphaModFix/>
          </a:blip>
          <a:stretch>
            <a:fillRect/>
          </a:stretch>
        </p:blipFill>
        <p:spPr>
          <a:xfrm>
            <a:off x="4073650" y="221725"/>
            <a:ext cx="1821674" cy="1021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71250" y="0"/>
            <a:ext cx="6951900" cy="9993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Object Model</a:t>
            </a:r>
          </a:p>
        </p:txBody>
      </p:sp>
      <p:sp>
        <p:nvSpPr>
          <p:cNvPr id="104" name="Shape 104"/>
          <p:cNvSpPr txBox="1"/>
          <p:nvPr/>
        </p:nvSpPr>
        <p:spPr>
          <a:xfrm>
            <a:off x="8059325" y="4700300"/>
            <a:ext cx="944700" cy="35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latin typeface="Lobster"/>
                <a:ea typeface="Lobster"/>
                <a:cs typeface="Lobster"/>
                <a:sym typeface="Lobster"/>
              </a:rPr>
              <a:t>Explorers</a:t>
            </a:r>
          </a:p>
        </p:txBody>
      </p:sp>
      <p:pic>
        <p:nvPicPr>
          <p:cNvPr id="105" name="Shape 105"/>
          <p:cNvPicPr preferRelativeResize="0"/>
          <p:nvPr/>
        </p:nvPicPr>
        <p:blipFill>
          <a:blip r:embed="rId3">
            <a:alphaModFix/>
          </a:blip>
          <a:stretch>
            <a:fillRect/>
          </a:stretch>
        </p:blipFill>
        <p:spPr>
          <a:xfrm>
            <a:off x="843075" y="499175"/>
            <a:ext cx="7216248" cy="44587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Key roles</a:t>
            </a:r>
          </a:p>
        </p:txBody>
      </p:sp>
      <p:sp>
        <p:nvSpPr>
          <p:cNvPr id="111" name="Shape 111"/>
          <p:cNvSpPr txBox="1">
            <a:spLocks noGrp="1"/>
          </p:cNvSpPr>
          <p:nvPr>
            <p:ph type="body" idx="1"/>
          </p:nvPr>
        </p:nvSpPr>
        <p:spPr>
          <a:xfrm>
            <a:off x="356725" y="1330000"/>
            <a:ext cx="7030500" cy="3196800"/>
          </a:xfrm>
          <a:prstGeom prst="rect">
            <a:avLst/>
          </a:prstGeom>
        </p:spPr>
        <p:txBody>
          <a:bodyPr wrap="square" lIns="91425" tIns="91425" rIns="91425" bIns="91425" anchor="t" anchorCtr="0">
            <a:noAutofit/>
          </a:bodyPr>
          <a:lstStyle/>
          <a:p>
            <a:pPr marL="457200" lvl="0" indent="-342900" rtl="0">
              <a:spcBef>
                <a:spcPts val="0"/>
              </a:spcBef>
              <a:spcAft>
                <a:spcPts val="0"/>
              </a:spcAft>
              <a:buClr>
                <a:schemeClr val="dk1"/>
              </a:buClr>
              <a:buSzPts val="1800"/>
              <a:buFont typeface="Calibri"/>
              <a:buAutoNum type="arabicPeriod"/>
            </a:pPr>
            <a:r>
              <a:rPr lang="en" sz="1800" b="1">
                <a:solidFill>
                  <a:schemeClr val="dk1"/>
                </a:solidFill>
                <a:latin typeface="Calibri"/>
                <a:ea typeface="Calibri"/>
                <a:cs typeface="Calibri"/>
                <a:sym typeface="Calibri"/>
              </a:rPr>
              <a:t>Admin Role </a:t>
            </a:r>
          </a:p>
          <a:p>
            <a:pPr marL="457200" lvl="0" indent="-342900" rtl="0">
              <a:spcBef>
                <a:spcPts val="0"/>
              </a:spcBef>
              <a:spcAft>
                <a:spcPts val="0"/>
              </a:spcAft>
              <a:buClr>
                <a:schemeClr val="dk1"/>
              </a:buClr>
              <a:buSzPts val="1800"/>
              <a:buFont typeface="Calibri"/>
              <a:buAutoNum type="arabicPeriod"/>
            </a:pPr>
            <a:r>
              <a:rPr lang="en" sz="1800" b="1">
                <a:solidFill>
                  <a:schemeClr val="dk1"/>
                </a:solidFill>
                <a:latin typeface="Calibri"/>
                <a:ea typeface="Calibri"/>
                <a:cs typeface="Calibri"/>
                <a:sym typeface="Calibri"/>
              </a:rPr>
              <a:t>Authority Role </a:t>
            </a:r>
          </a:p>
          <a:p>
            <a:pPr marL="457200" lvl="0" indent="-342900" rtl="0">
              <a:spcBef>
                <a:spcPts val="0"/>
              </a:spcBef>
              <a:spcAft>
                <a:spcPts val="0"/>
              </a:spcAft>
              <a:buClr>
                <a:schemeClr val="dk1"/>
              </a:buClr>
              <a:buSzPts val="1800"/>
              <a:buFont typeface="Calibri"/>
              <a:buAutoNum type="arabicPeriod"/>
            </a:pPr>
            <a:r>
              <a:rPr lang="en" sz="1800" b="1">
                <a:solidFill>
                  <a:schemeClr val="dk1"/>
                </a:solidFill>
                <a:latin typeface="Calibri"/>
                <a:ea typeface="Calibri"/>
                <a:cs typeface="Calibri"/>
                <a:sym typeface="Calibri"/>
              </a:rPr>
              <a:t>Insurance Role </a:t>
            </a:r>
          </a:p>
          <a:p>
            <a:pPr marL="457200" lvl="0" indent="-342900" rtl="0">
              <a:spcBef>
                <a:spcPts val="0"/>
              </a:spcBef>
              <a:spcAft>
                <a:spcPts val="0"/>
              </a:spcAft>
              <a:buClr>
                <a:schemeClr val="dk1"/>
              </a:buClr>
              <a:buSzPts val="1800"/>
              <a:buFont typeface="Calibri"/>
              <a:buAutoNum type="arabicPeriod"/>
            </a:pPr>
            <a:r>
              <a:rPr lang="en" sz="1800" b="1">
                <a:solidFill>
                  <a:schemeClr val="dk1"/>
                </a:solidFill>
                <a:latin typeface="Calibri"/>
                <a:ea typeface="Calibri"/>
                <a:cs typeface="Calibri"/>
                <a:sym typeface="Calibri"/>
              </a:rPr>
              <a:t>Pharma Role</a:t>
            </a:r>
          </a:p>
          <a:p>
            <a:pPr marL="457200" lvl="0" indent="-342900" rtl="0">
              <a:spcBef>
                <a:spcPts val="0"/>
              </a:spcBef>
              <a:spcAft>
                <a:spcPts val="0"/>
              </a:spcAft>
              <a:buClr>
                <a:schemeClr val="dk1"/>
              </a:buClr>
              <a:buSzPts val="1800"/>
              <a:buFont typeface="Calibri"/>
              <a:buAutoNum type="arabicPeriod"/>
            </a:pPr>
            <a:r>
              <a:rPr lang="en" sz="1800" b="1">
                <a:solidFill>
                  <a:schemeClr val="dk1"/>
                </a:solidFill>
                <a:latin typeface="Calibri"/>
                <a:ea typeface="Calibri"/>
                <a:cs typeface="Calibri"/>
                <a:sym typeface="Calibri"/>
              </a:rPr>
              <a:t>PreClinical trial Role </a:t>
            </a:r>
          </a:p>
          <a:p>
            <a:pPr marL="457200" lvl="0" indent="-342900" rtl="0">
              <a:spcBef>
                <a:spcPts val="0"/>
              </a:spcBef>
              <a:spcAft>
                <a:spcPts val="0"/>
              </a:spcAft>
              <a:buClr>
                <a:schemeClr val="dk1"/>
              </a:buClr>
              <a:buSzPts val="1800"/>
              <a:buFont typeface="Calibri"/>
              <a:buAutoNum type="arabicPeriod"/>
            </a:pPr>
            <a:r>
              <a:rPr lang="en" sz="1800" b="1">
                <a:solidFill>
                  <a:schemeClr val="dk1"/>
                </a:solidFill>
                <a:latin typeface="Calibri"/>
                <a:ea typeface="Calibri"/>
                <a:cs typeface="Calibri"/>
                <a:sym typeface="Calibri"/>
              </a:rPr>
              <a:t>PostClinical trial Role </a:t>
            </a:r>
          </a:p>
          <a:p>
            <a:pPr marL="457200" lvl="0" indent="-342900" rtl="0">
              <a:spcBef>
                <a:spcPts val="0"/>
              </a:spcBef>
              <a:spcAft>
                <a:spcPts val="0"/>
              </a:spcAft>
              <a:buClr>
                <a:schemeClr val="dk1"/>
              </a:buClr>
              <a:buSzPts val="1800"/>
              <a:buFont typeface="Calibri"/>
              <a:buAutoNum type="arabicPeriod"/>
            </a:pPr>
            <a:r>
              <a:rPr lang="en" sz="1800" b="1">
                <a:solidFill>
                  <a:schemeClr val="dk1"/>
                </a:solidFill>
                <a:latin typeface="Calibri"/>
                <a:ea typeface="Calibri"/>
                <a:cs typeface="Calibri"/>
                <a:sym typeface="Calibri"/>
              </a:rPr>
              <a:t>PreClinical Public Sector Role </a:t>
            </a:r>
          </a:p>
          <a:p>
            <a:pPr marL="457200" lvl="0" indent="-342900" rtl="0">
              <a:spcBef>
                <a:spcPts val="0"/>
              </a:spcBef>
              <a:spcAft>
                <a:spcPts val="0"/>
              </a:spcAft>
              <a:buClr>
                <a:schemeClr val="dk1"/>
              </a:buClr>
              <a:buSzPts val="1800"/>
              <a:buFont typeface="Calibri"/>
              <a:buAutoNum type="arabicPeriod"/>
            </a:pPr>
            <a:r>
              <a:rPr lang="en" sz="1800" b="1">
                <a:solidFill>
                  <a:schemeClr val="dk1"/>
                </a:solidFill>
                <a:latin typeface="Calibri"/>
                <a:ea typeface="Calibri"/>
                <a:cs typeface="Calibri"/>
                <a:sym typeface="Calibri"/>
              </a:rPr>
              <a:t>PostClinial Public Sector Role </a:t>
            </a:r>
          </a:p>
          <a:p>
            <a:pPr marL="457200" lvl="0" indent="-342900" rtl="0">
              <a:spcBef>
                <a:spcPts val="0"/>
              </a:spcBef>
              <a:buClr>
                <a:schemeClr val="dk1"/>
              </a:buClr>
              <a:buSzPts val="1800"/>
              <a:buFont typeface="Calibri"/>
              <a:buAutoNum type="arabicPeriod"/>
            </a:pPr>
            <a:r>
              <a:rPr lang="en" sz="1800" b="1">
                <a:solidFill>
                  <a:schemeClr val="dk1"/>
                </a:solidFill>
                <a:latin typeface="Calibri"/>
                <a:ea typeface="Calibri"/>
                <a:cs typeface="Calibri"/>
                <a:sym typeface="Calibri"/>
              </a:rPr>
              <a:t>System Admin Role </a:t>
            </a:r>
          </a:p>
        </p:txBody>
      </p:sp>
      <p:sp>
        <p:nvSpPr>
          <p:cNvPr id="112" name="Shape 112"/>
          <p:cNvSpPr txBox="1"/>
          <p:nvPr/>
        </p:nvSpPr>
        <p:spPr>
          <a:xfrm>
            <a:off x="8059350" y="4450000"/>
            <a:ext cx="944700" cy="524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latin typeface="Lobster"/>
                <a:ea typeface="Lobster"/>
                <a:cs typeface="Lobster"/>
                <a:sym typeface="Lobster"/>
              </a:rPr>
              <a:t>Explorers</a:t>
            </a:r>
          </a:p>
        </p:txBody>
      </p:sp>
      <p:pic>
        <p:nvPicPr>
          <p:cNvPr id="113" name="Shape 113"/>
          <p:cNvPicPr preferRelativeResize="0"/>
          <p:nvPr/>
        </p:nvPicPr>
        <p:blipFill>
          <a:blip r:embed="rId3">
            <a:alphaModFix/>
          </a:blip>
          <a:stretch>
            <a:fillRect/>
          </a:stretch>
        </p:blipFill>
        <p:spPr>
          <a:xfrm>
            <a:off x="6665550" y="551075"/>
            <a:ext cx="2102325" cy="1968175"/>
          </a:xfrm>
          <a:prstGeom prst="rect">
            <a:avLst/>
          </a:prstGeom>
          <a:noFill/>
          <a:ln>
            <a:noFill/>
          </a:ln>
        </p:spPr>
      </p:pic>
      <p:pic>
        <p:nvPicPr>
          <p:cNvPr id="114" name="Shape 114"/>
          <p:cNvPicPr preferRelativeResize="0"/>
          <p:nvPr/>
        </p:nvPicPr>
        <p:blipFill>
          <a:blip r:embed="rId4">
            <a:alphaModFix/>
          </a:blip>
          <a:stretch>
            <a:fillRect/>
          </a:stretch>
        </p:blipFill>
        <p:spPr>
          <a:xfrm>
            <a:off x="4933575" y="965150"/>
            <a:ext cx="1428750" cy="1428750"/>
          </a:xfrm>
          <a:prstGeom prst="rect">
            <a:avLst/>
          </a:prstGeom>
          <a:noFill/>
          <a:ln>
            <a:noFill/>
          </a:ln>
        </p:spPr>
      </p:pic>
      <p:pic>
        <p:nvPicPr>
          <p:cNvPr id="115" name="Shape 115"/>
          <p:cNvPicPr preferRelativeResize="0"/>
          <p:nvPr/>
        </p:nvPicPr>
        <p:blipFill>
          <a:blip r:embed="rId5">
            <a:alphaModFix/>
          </a:blip>
          <a:stretch>
            <a:fillRect/>
          </a:stretch>
        </p:blipFill>
        <p:spPr>
          <a:xfrm>
            <a:off x="5764511" y="2807925"/>
            <a:ext cx="1622714" cy="171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08500" y="128600"/>
            <a:ext cx="8520600" cy="572700"/>
          </a:xfrm>
          <a:prstGeom prst="rect">
            <a:avLst/>
          </a:prstGeom>
        </p:spPr>
        <p:txBody>
          <a:bodyPr wrap="square" lIns="91425" tIns="91425" rIns="91425" bIns="91425" anchor="t" anchorCtr="0">
            <a:noAutofit/>
          </a:bodyPr>
          <a:lstStyle/>
          <a:p>
            <a:pPr marL="0" lvl="0" indent="0">
              <a:spcBef>
                <a:spcPts val="0"/>
              </a:spcBef>
              <a:buNone/>
            </a:pPr>
            <a:r>
              <a:rPr lang="en" b="1">
                <a:solidFill>
                  <a:srgbClr val="783F04"/>
                </a:solidFill>
                <a:latin typeface="Courier New"/>
                <a:ea typeface="Courier New"/>
                <a:cs typeface="Courier New"/>
                <a:sym typeface="Courier New"/>
              </a:rPr>
              <a:t>Use Cases </a:t>
            </a:r>
          </a:p>
        </p:txBody>
      </p:sp>
      <p:sp>
        <p:nvSpPr>
          <p:cNvPr id="121" name="Shape 121"/>
          <p:cNvSpPr txBox="1">
            <a:spLocks noGrp="1"/>
          </p:cNvSpPr>
          <p:nvPr>
            <p:ph type="body" idx="1"/>
          </p:nvPr>
        </p:nvSpPr>
        <p:spPr>
          <a:xfrm>
            <a:off x="508500" y="701300"/>
            <a:ext cx="5776500" cy="35514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Font typeface="Calibri"/>
              <a:buChar char="❖"/>
            </a:pPr>
            <a:r>
              <a:rPr lang="en" sz="1400" b="1">
                <a:solidFill>
                  <a:schemeClr val="dk1"/>
                </a:solidFill>
                <a:latin typeface="Calibri"/>
                <a:ea typeface="Calibri"/>
                <a:cs typeface="Calibri"/>
                <a:sym typeface="Calibri"/>
              </a:rPr>
              <a:t>Involving Patient for test cases.</a:t>
            </a:r>
          </a:p>
          <a:p>
            <a:pPr marL="457200" lvl="0" indent="-317500" rtl="0">
              <a:spcBef>
                <a:spcPts val="0"/>
              </a:spcBef>
              <a:spcAft>
                <a:spcPts val="0"/>
              </a:spcAft>
              <a:buClr>
                <a:schemeClr val="dk1"/>
              </a:buClr>
              <a:buSzPts val="1400"/>
              <a:buFont typeface="Calibri"/>
              <a:buChar char="❖"/>
            </a:pPr>
            <a:r>
              <a:rPr lang="en" sz="1400" b="1">
                <a:solidFill>
                  <a:schemeClr val="dk1"/>
                </a:solidFill>
                <a:latin typeface="Calibri"/>
                <a:ea typeface="Calibri"/>
                <a:cs typeface="Calibri"/>
                <a:sym typeface="Calibri"/>
              </a:rPr>
              <a:t>Sending request from Pharma to FDA. </a:t>
            </a:r>
          </a:p>
          <a:p>
            <a:pPr marL="457200" lvl="0" indent="-317500" rtl="0">
              <a:spcBef>
                <a:spcPts val="0"/>
              </a:spcBef>
              <a:spcAft>
                <a:spcPts val="0"/>
              </a:spcAft>
              <a:buClr>
                <a:schemeClr val="dk1"/>
              </a:buClr>
              <a:buSzPts val="1400"/>
              <a:buFont typeface="Calibri"/>
              <a:buChar char="❖"/>
            </a:pPr>
            <a:r>
              <a:rPr lang="en" sz="1400" b="1">
                <a:solidFill>
                  <a:schemeClr val="dk1"/>
                </a:solidFill>
                <a:latin typeface="Calibri"/>
                <a:ea typeface="Calibri"/>
                <a:cs typeface="Calibri"/>
                <a:sym typeface="Calibri"/>
              </a:rPr>
              <a:t>Approving request from FDA and sending request to Pre- Clinical and Post- Clinical Trial Organization. </a:t>
            </a:r>
          </a:p>
          <a:p>
            <a:pPr marL="457200" lvl="0" indent="-317500" rtl="0">
              <a:spcBef>
                <a:spcPts val="0"/>
              </a:spcBef>
              <a:spcAft>
                <a:spcPts val="0"/>
              </a:spcAft>
              <a:buClr>
                <a:schemeClr val="dk1"/>
              </a:buClr>
              <a:buSzPts val="1400"/>
              <a:buFont typeface="Calibri"/>
              <a:buChar char="❖"/>
            </a:pPr>
            <a:r>
              <a:rPr lang="en" sz="1400" b="1">
                <a:solidFill>
                  <a:schemeClr val="dk1"/>
                </a:solidFill>
                <a:latin typeface="Calibri"/>
                <a:ea typeface="Calibri"/>
                <a:cs typeface="Calibri"/>
                <a:sym typeface="Calibri"/>
              </a:rPr>
              <a:t>Clinical trial will process the request and do calculation according to </a:t>
            </a:r>
            <a:r>
              <a:rPr lang="en" sz="1400" b="1">
                <a:solidFill>
                  <a:srgbClr val="CC0000"/>
                </a:solidFill>
                <a:latin typeface="Calibri"/>
                <a:ea typeface="Calibri"/>
                <a:cs typeface="Calibri"/>
                <a:sym typeface="Calibri"/>
              </a:rPr>
              <a:t>Naranjo algorithm.</a:t>
            </a:r>
            <a:r>
              <a:rPr lang="en" sz="1400" b="1">
                <a:solidFill>
                  <a:schemeClr val="dk1"/>
                </a:solidFill>
                <a:latin typeface="Calibri"/>
                <a:ea typeface="Calibri"/>
                <a:cs typeface="Calibri"/>
                <a:sym typeface="Calibri"/>
              </a:rPr>
              <a:t> </a:t>
            </a:r>
          </a:p>
          <a:p>
            <a:pPr marL="457200" lvl="0" indent="-317500" rtl="0">
              <a:spcBef>
                <a:spcPts val="0"/>
              </a:spcBef>
              <a:spcAft>
                <a:spcPts val="0"/>
              </a:spcAft>
              <a:buClr>
                <a:schemeClr val="dk1"/>
              </a:buClr>
              <a:buSzPts val="1400"/>
              <a:buFont typeface="Calibri"/>
              <a:buChar char="❖"/>
            </a:pPr>
            <a:r>
              <a:rPr lang="en" sz="1400" b="1">
                <a:solidFill>
                  <a:schemeClr val="dk1"/>
                </a:solidFill>
                <a:latin typeface="Calibri"/>
                <a:ea typeface="Calibri"/>
                <a:cs typeface="Calibri"/>
                <a:sym typeface="Calibri"/>
              </a:rPr>
              <a:t>This score which has been calculated will be sent via Email along with report and request to FDA. </a:t>
            </a:r>
          </a:p>
          <a:p>
            <a:pPr marL="457200" lvl="0" indent="-317500" rtl="0">
              <a:spcBef>
                <a:spcPts val="0"/>
              </a:spcBef>
              <a:spcAft>
                <a:spcPts val="0"/>
              </a:spcAft>
              <a:buClr>
                <a:schemeClr val="dk1"/>
              </a:buClr>
              <a:buSzPts val="1400"/>
              <a:buFont typeface="Calibri"/>
              <a:buChar char="❖"/>
            </a:pPr>
            <a:r>
              <a:rPr lang="en" sz="1400" b="1">
                <a:solidFill>
                  <a:schemeClr val="dk1"/>
                </a:solidFill>
                <a:latin typeface="Calibri"/>
                <a:ea typeface="Calibri"/>
                <a:cs typeface="Calibri"/>
                <a:sym typeface="Calibri"/>
              </a:rPr>
              <a:t>FDA can view the completed request score report.</a:t>
            </a:r>
          </a:p>
          <a:p>
            <a:pPr marL="457200" lvl="0" indent="-317500" rtl="0">
              <a:lnSpc>
                <a:spcPct val="100000"/>
              </a:lnSpc>
              <a:spcBef>
                <a:spcPts val="0"/>
              </a:spcBef>
              <a:spcAft>
                <a:spcPts val="0"/>
              </a:spcAft>
              <a:buClr>
                <a:schemeClr val="dk1"/>
              </a:buClr>
              <a:buSzPts val="1400"/>
              <a:buFont typeface="Calibri"/>
              <a:buChar char="❖"/>
            </a:pPr>
            <a:r>
              <a:rPr lang="en" sz="1400" b="1">
                <a:solidFill>
                  <a:schemeClr val="dk1"/>
                </a:solidFill>
                <a:latin typeface="Calibri"/>
                <a:ea typeface="Calibri"/>
                <a:cs typeface="Calibri"/>
                <a:sym typeface="Calibri"/>
              </a:rPr>
              <a:t>Based on the interpretation score, FDA decides the drug status.</a:t>
            </a:r>
          </a:p>
          <a:p>
            <a:pPr marL="457200" lvl="0" indent="-317500" rtl="0">
              <a:lnSpc>
                <a:spcPct val="100000"/>
              </a:lnSpc>
              <a:spcBef>
                <a:spcPts val="0"/>
              </a:spcBef>
              <a:spcAft>
                <a:spcPts val="0"/>
              </a:spcAft>
              <a:buClr>
                <a:schemeClr val="dk1"/>
              </a:buClr>
              <a:buSzPts val="1400"/>
              <a:buFont typeface="Calibri"/>
              <a:buChar char="❖"/>
            </a:pPr>
            <a:r>
              <a:rPr lang="en" sz="1400" b="1">
                <a:solidFill>
                  <a:schemeClr val="dk1"/>
                </a:solidFill>
                <a:latin typeface="Calibri"/>
                <a:ea typeface="Calibri"/>
                <a:cs typeface="Calibri"/>
                <a:sym typeface="Calibri"/>
              </a:rPr>
              <a:t>Insurance organization will take money from pharma company and distributes to people who has undergone clinical trials.</a:t>
            </a:r>
          </a:p>
          <a:p>
            <a:pPr marL="0" lvl="0" indent="0" rtl="0">
              <a:spcBef>
                <a:spcPts val="0"/>
              </a:spcBef>
              <a:buNone/>
            </a:pPr>
            <a:endParaRPr sz="1400" b="1">
              <a:solidFill>
                <a:schemeClr val="dk1"/>
              </a:solidFill>
              <a:latin typeface="Calibri"/>
              <a:ea typeface="Calibri"/>
              <a:cs typeface="Calibri"/>
              <a:sym typeface="Calibri"/>
            </a:endParaRPr>
          </a:p>
        </p:txBody>
      </p:sp>
      <p:sp>
        <p:nvSpPr>
          <p:cNvPr id="122" name="Shape 122"/>
          <p:cNvSpPr txBox="1"/>
          <p:nvPr/>
        </p:nvSpPr>
        <p:spPr>
          <a:xfrm>
            <a:off x="7557825" y="4531650"/>
            <a:ext cx="1271400" cy="524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latin typeface="Lobster"/>
                <a:ea typeface="Lobster"/>
                <a:cs typeface="Lobster"/>
                <a:sym typeface="Lobster"/>
              </a:rPr>
              <a:t>Explorers</a:t>
            </a:r>
          </a:p>
        </p:txBody>
      </p:sp>
      <p:sp>
        <p:nvSpPr>
          <p:cNvPr id="123" name="Shape 123"/>
          <p:cNvSpPr txBox="1"/>
          <p:nvPr/>
        </p:nvSpPr>
        <p:spPr>
          <a:xfrm>
            <a:off x="5214000" y="701300"/>
            <a:ext cx="3815100" cy="35514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pic>
        <p:nvPicPr>
          <p:cNvPr id="124" name="Shape 124"/>
          <p:cNvPicPr preferRelativeResize="0"/>
          <p:nvPr/>
        </p:nvPicPr>
        <p:blipFill>
          <a:blip r:embed="rId3">
            <a:alphaModFix/>
          </a:blip>
          <a:stretch>
            <a:fillRect/>
          </a:stretch>
        </p:blipFill>
        <p:spPr>
          <a:xfrm>
            <a:off x="6731125" y="0"/>
            <a:ext cx="2152450" cy="1915675"/>
          </a:xfrm>
          <a:prstGeom prst="rect">
            <a:avLst/>
          </a:prstGeom>
          <a:noFill/>
          <a:ln>
            <a:noFill/>
          </a:ln>
        </p:spPr>
      </p:pic>
      <p:pic>
        <p:nvPicPr>
          <p:cNvPr id="125" name="Shape 125"/>
          <p:cNvPicPr preferRelativeResize="0"/>
          <p:nvPr/>
        </p:nvPicPr>
        <p:blipFill>
          <a:blip r:embed="rId4">
            <a:alphaModFix/>
          </a:blip>
          <a:stretch>
            <a:fillRect/>
          </a:stretch>
        </p:blipFill>
        <p:spPr>
          <a:xfrm>
            <a:off x="6619450" y="2249575"/>
            <a:ext cx="1818000" cy="1818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868</Words>
  <Application>Microsoft Macintosh PowerPoint</Application>
  <PresentationFormat>On-screen Show (16:9)</PresentationFormat>
  <Paragraphs>111</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Lobster</vt:lpstr>
      <vt:lpstr>Courier New</vt:lpstr>
      <vt:lpstr>Maven Pro</vt:lpstr>
      <vt:lpstr>Arial</vt:lpstr>
      <vt:lpstr>Calibri</vt:lpstr>
      <vt:lpstr>Simple Light</vt:lpstr>
      <vt:lpstr>DRUG DEVELOPMENT LIFECYCLE  Exploring the adverse effects of drugs eco-system for patient centered care. </vt:lpstr>
      <vt:lpstr>Description</vt:lpstr>
      <vt:lpstr>Life Cycle</vt:lpstr>
      <vt:lpstr>Problem Statement</vt:lpstr>
      <vt:lpstr>Solution to Denial of drugs </vt:lpstr>
      <vt:lpstr>Special Features </vt:lpstr>
      <vt:lpstr>Object Model</vt:lpstr>
      <vt:lpstr>Key roles</vt:lpstr>
      <vt:lpstr>Use Cases </vt:lpstr>
      <vt:lpstr>Screenshots of the Project Login page: </vt:lpstr>
      <vt:lpstr>After logging in</vt:lpstr>
      <vt:lpstr>Drug Management Organisation</vt:lpstr>
      <vt:lpstr>Pharma Request</vt:lpstr>
      <vt:lpstr>Pre Clinical Public Sector Work Area</vt:lpstr>
      <vt:lpstr>Pre Clinical Trial Organization</vt:lpstr>
      <vt:lpstr>Email Request</vt:lpstr>
      <vt:lpstr>Final Score Using Naranjo Algorithm</vt:lpstr>
      <vt:lpstr>Post Clinical Trial Process Panel</vt:lpstr>
      <vt:lpstr>Post Clinical Trial Calculation Panel</vt:lpstr>
      <vt:lpstr>Final Score in Pie and Bar Chart</vt:lpstr>
      <vt:lpstr>Email Request </vt:lpstr>
      <vt:lpstr>Penalty for banned drugs </vt:lpstr>
      <vt:lpstr>Insurance Organization Work Area</vt:lpstr>
      <vt:lpstr>Money Distributed to the user</vt:lpstr>
      <vt:lpstr>Naranjo Algorithm</vt:lpstr>
      <vt:lpstr>Continued...</vt:lpstr>
      <vt:lpstr>Pharma-FDA-PreClinical-Insurance Social Network</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DEVELOPMENT LIFECYCLE  Exploring the adverse effects of drugs eco-system for patient centered care. </dc:title>
  <cp:lastModifiedBy>Neelambari Verma</cp:lastModifiedBy>
  <cp:revision>1</cp:revision>
  <dcterms:modified xsi:type="dcterms:W3CDTF">2017-12-13T04:54:35Z</dcterms:modified>
</cp:coreProperties>
</file>